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4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5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Из Ја-Града у Ти</a:t>
            </a:r>
            <a:r>
              <a:rPr lang="en-US" dirty="0" smtClean="0"/>
              <a:t>-</a:t>
            </a:r>
            <a:r>
              <a:rPr lang="sr-Cyrl-RS" dirty="0" smtClean="0"/>
              <a:t>Град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Мирсини Вигопулу</a:t>
            </a:r>
          </a:p>
          <a:p>
            <a:r>
              <a:rPr lang="sr-Cyrl-RS" dirty="0" smtClean="0">
                <a:solidFill>
                  <a:schemeClr val="tx1"/>
                </a:solidFill>
              </a:rPr>
              <a:t>-грчки аутор-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9800" y="457200"/>
            <a:ext cx="4267200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dirty="0" smtClean="0">
                <a:solidFill>
                  <a:schemeClr val="tx1"/>
                </a:solidFill>
              </a:rPr>
              <a:t>Бајка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Чак се палате и куће у градовима разликују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038600" cy="3962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894173"/>
            <a:ext cx="3962400" cy="3938016"/>
          </a:xfrm>
        </p:spPr>
      </p:pic>
    </p:spTree>
    <p:extLst>
      <p:ext uri="{BB962C8B-B14F-4D97-AF65-F5344CB8AC3E}">
        <p14:creationId xmlns:p14="http://schemas.microsoft.com/office/powerpoint/2010/main" val="2379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7924800" cy="152400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             Бајка има</a:t>
            </a:r>
            <a:r>
              <a:rPr lang="sr-Cyrl-RS" dirty="0" smtClean="0">
                <a:solidFill>
                  <a:srgbClr val="FF0000"/>
                </a:solidFill>
              </a:rPr>
              <a:t> три </a:t>
            </a:r>
            <a:r>
              <a:rPr lang="sr-Cyrl-RS" dirty="0" smtClean="0"/>
              <a:t>поглавља</a:t>
            </a:r>
            <a:br>
              <a:rPr lang="sr-Cyrl-RS" dirty="0" smtClean="0"/>
            </a:br>
            <a:r>
              <a:rPr lang="sr-Cyrl-RS" dirty="0" smtClean="0">
                <a:solidFill>
                  <a:srgbClr val="FF0000"/>
                </a:solidFill>
              </a:rPr>
              <a:t>ПРВИ ДЕО-</a:t>
            </a:r>
            <a:r>
              <a:rPr lang="sr-Cyrl-RS" dirty="0" smtClean="0"/>
              <a:t>описује стање и жив</a:t>
            </a:r>
            <a:r>
              <a:rPr lang="en-US" smtClean="0"/>
              <a:t>o</a:t>
            </a:r>
            <a:r>
              <a:rPr lang="sr-Cyrl-RS" smtClean="0"/>
              <a:t>т </a:t>
            </a:r>
            <a:r>
              <a:rPr lang="sr-Cyrl-RS" dirty="0" smtClean="0"/>
              <a:t>људи у Ја-Граду.</a:t>
            </a:r>
            <a:br>
              <a:rPr lang="sr-Cyrl-RS" dirty="0" smtClean="0"/>
            </a:br>
            <a:r>
              <a:rPr lang="sr-Cyrl-RS" dirty="0" smtClean="0">
                <a:solidFill>
                  <a:srgbClr val="FF0000"/>
                </a:solidFill>
              </a:rPr>
              <a:t>ДРУГИ ДЕО- </a:t>
            </a:r>
            <a:r>
              <a:rPr lang="sr-Cyrl-RS" dirty="0" smtClean="0"/>
              <a:t>описује Пркоса који први пут излази из свог града и креће да истражује Ти-Град. </a:t>
            </a:r>
            <a:br>
              <a:rPr lang="sr-Cyrl-RS" dirty="0" smtClean="0"/>
            </a:br>
            <a:r>
              <a:rPr lang="sr-Cyrl-RS" dirty="0" smtClean="0">
                <a:solidFill>
                  <a:srgbClr val="FF0000"/>
                </a:solidFill>
              </a:rPr>
              <a:t>ТРЕЋИ ДЕО- </a:t>
            </a:r>
            <a:r>
              <a:rPr lang="sr-Cyrl-RS" dirty="0" smtClean="0"/>
              <a:t>описује Пркоса који се враћа у Ја Град са новим знањем. </a:t>
            </a:r>
            <a:br>
              <a:rPr lang="sr-Cyrl-R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Први део књиге </a:t>
            </a:r>
          </a:p>
          <a:p>
            <a:endParaRPr lang="sr-Cyrl-RS" dirty="0"/>
          </a:p>
          <a:p>
            <a:r>
              <a:rPr lang="sr-Cyrl-RS" dirty="0" smtClean="0"/>
              <a:t>Други део књиге </a:t>
            </a:r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Трећи део књиге     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5099713" y="1447800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5099713" y="2743200"/>
            <a:ext cx="914400" cy="914400"/>
          </a:xfrm>
          <a:prstGeom prst="smileyFace">
            <a:avLst>
              <a:gd name="adj" fmla="val 17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5099713" y="4572000"/>
            <a:ext cx="914400" cy="914400"/>
          </a:xfrm>
          <a:prstGeom prst="smileyFace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/>
              <a:t>КРАЉИЦА ГОРДА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5410200" cy="5943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Она је краљица Ја-Града. Њено име описује особине становника овог града. Гордост је мана која означава хвалисавост и надменост.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76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dirty="0" smtClean="0"/>
              <a:t>КРАЉИЦА СМИРЕНА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6019800" cy="5029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Она је краљица-учитељица Ти Града. Увек је сталожена, даје савете, живи скромно и труди се да реши сваки проблем.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57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Становници </a:t>
            </a:r>
            <a:r>
              <a:rPr lang="sr-Cyrl-RS" dirty="0" smtClean="0">
                <a:solidFill>
                  <a:srgbClr val="7030A0"/>
                </a:solidFill>
              </a:rPr>
              <a:t>Ја</a:t>
            </a:r>
            <a:r>
              <a:rPr lang="sr-Cyrl-RS" dirty="0" smtClean="0"/>
              <a:t> Града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Пркос</a:t>
            </a:r>
            <a:r>
              <a:rPr lang="sr-Cyrl-RS" dirty="0" smtClean="0"/>
              <a:t>-све му смета, све ради супротно.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</a:t>
            </a:r>
            <a:r>
              <a:rPr lang="sr-Cyrl-RS" dirty="0" smtClean="0">
                <a:solidFill>
                  <a:srgbClr val="FF0000"/>
                </a:solidFill>
              </a:rPr>
              <a:t>Охоли</a:t>
            </a:r>
            <a:r>
              <a:rPr lang="sr-Cyrl-RS" dirty="0" smtClean="0"/>
              <a:t>-не види потребе других.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</a:t>
            </a:r>
            <a:r>
              <a:rPr lang="sr-Cyrl-RS" dirty="0" smtClean="0">
                <a:solidFill>
                  <a:srgbClr val="FF0000"/>
                </a:solidFill>
              </a:rPr>
              <a:t>Сујета</a:t>
            </a:r>
            <a:r>
              <a:rPr lang="sr-Cyrl-RS" dirty="0" smtClean="0"/>
              <a:t>- не дозвољава да јој неко каже да није у праву. 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Понос</a:t>
            </a:r>
            <a:r>
              <a:rPr lang="sr-Cyrl-RS" dirty="0" smtClean="0"/>
              <a:t>-не види друге од уздигнуте главе.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Горда</a:t>
            </a:r>
            <a:r>
              <a:rPr lang="sr-Cyrl-RS" dirty="0" smtClean="0"/>
              <a:t>- носи у себи све набројане лоше особине. 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862351" y="2315570"/>
            <a:ext cx="914400" cy="914400"/>
          </a:xfrm>
          <a:prstGeom prst="smileyFace">
            <a:avLst>
              <a:gd name="adj" fmla="val 17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43000" y="2286000"/>
            <a:ext cx="609600" cy="228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miley Face 7"/>
          <p:cNvSpPr/>
          <p:nvPr/>
        </p:nvSpPr>
        <p:spPr>
          <a:xfrm>
            <a:off x="6324599" y="3359624"/>
            <a:ext cx="914400" cy="616424"/>
          </a:xfrm>
          <a:prstGeom prst="smileyFace">
            <a:avLst>
              <a:gd name="adj" fmla="val 1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rot="10800000" flipV="1">
            <a:off x="4724400" y="3359624"/>
            <a:ext cx="1219200" cy="595952"/>
          </a:xfrm>
          <a:prstGeom prst="curvedConnector3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Становници Ти Града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solidFill>
                  <a:schemeClr val="accent2"/>
                </a:solidFill>
              </a:rPr>
              <a:t>Ведрана</a:t>
            </a:r>
            <a:r>
              <a:rPr lang="sr-Cyrl-RS" dirty="0" smtClean="0"/>
              <a:t>-радује се, у свему види добро.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2"/>
                </a:solidFill>
              </a:rPr>
              <a:t>Смирени</a:t>
            </a:r>
            <a:r>
              <a:rPr lang="sr-Cyrl-RS" dirty="0" smtClean="0"/>
              <a:t>- даје савете, све саслуша.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2"/>
                </a:solidFill>
              </a:rPr>
              <a:t>Добра </a:t>
            </a:r>
            <a:r>
              <a:rPr lang="sr-Cyrl-RS" dirty="0" smtClean="0"/>
              <a:t>- ту је за све, да помогне и да подели.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2"/>
                </a:solidFill>
              </a:rPr>
              <a:t>Смирена </a:t>
            </a:r>
            <a:r>
              <a:rPr lang="sr-Cyrl-RS" dirty="0" smtClean="0"/>
              <a:t>- ту је да научи. Она у себи носи све набројане особине које се зову врлине. 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048000" y="4648200"/>
            <a:ext cx="1905000" cy="1295400"/>
          </a:xfrm>
          <a:prstGeom prst="smileyFac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/>
              <a:t>Господин Охоли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3400"/>
            <a:ext cx="4343400" cy="4648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Г. Охоли је Пркосов отац. Увек је љут, мисли да је у праву и никада неће да сачека. Нестрпљив је.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74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dirty="0" smtClean="0"/>
              <a:t>Господин Смирени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85800"/>
            <a:ext cx="5410200" cy="45488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Г.Смирени је Ведранин отац. Увек сачека, уступи место другима и зна за ред. Пун је стрпљења за друге.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5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/>
              <a:t>ПИТАЊЕ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RS" dirty="0" smtClean="0"/>
              <a:t>Да ли ће Пркос постати бољи; да ли ће престати да буде себичан и да ли ће научити да живи у заједници са другим људима где се све дели и где се увек помаже?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    Ја   </a:t>
            </a:r>
            <a:r>
              <a:rPr lang="sr-Cyrl-RS" sz="2000" dirty="0" smtClean="0"/>
              <a:t>(само ја)</a:t>
            </a:r>
            <a:r>
              <a:rPr lang="sr-Cyrl-RS" dirty="0" smtClean="0"/>
              <a:t>          :       ВИ     </a:t>
            </a:r>
            <a:br>
              <a:rPr lang="sr-Cyrl-RS" dirty="0" smtClean="0"/>
            </a:br>
            <a:r>
              <a:rPr lang="sr-Cyrl-RS" dirty="0" smtClean="0"/>
              <a:t>                               :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8077200" cy="402590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r-Cyrl-RS" sz="4400" dirty="0" smtClean="0">
                <a:solidFill>
                  <a:schemeClr val="tx1"/>
                </a:solidFill>
              </a:rPr>
              <a:t>Љуби ближњег свог као себе самог; све што не желиш да чине теби људи, немој онда ни ти њима то чинити!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219200" y="5013278"/>
            <a:ext cx="6858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6248400" y="5013278"/>
            <a:ext cx="533400" cy="3207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010400" y="4724400"/>
            <a:ext cx="5334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5410200" y="5241878"/>
            <a:ext cx="609600" cy="5493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7740555" y="5172502"/>
            <a:ext cx="6096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7010400" y="53340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4876800" y="5172502"/>
            <a:ext cx="457200" cy="3440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1" y="4953000"/>
            <a:ext cx="45719" cy="76200"/>
          </a:xfrm>
        </p:spPr>
        <p:txBody>
          <a:bodyPr>
            <a:noAutofit/>
          </a:bodyPr>
          <a:lstStyle/>
          <a:p>
            <a:r>
              <a:rPr lang="sr-Cyrl-RS" sz="600" dirty="0"/>
              <a:t>а</a:t>
            </a:r>
            <a:endParaRPr lang="en-US" sz="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311021"/>
            <a:ext cx="4191000" cy="39414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5867401"/>
            <a:ext cx="76200" cy="76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ј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33400" y="1143000"/>
            <a:ext cx="22098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tx1"/>
                </a:solidFill>
              </a:rPr>
              <a:t>Да ли да сачекам?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5562600" y="762000"/>
            <a:ext cx="27432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Могу ја преко реда, нећу чекати.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81000" y="2667000"/>
            <a:ext cx="17526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Поделићу на два дела.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5562600" y="2362200"/>
            <a:ext cx="2362200" cy="1028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Ово је само за мене.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2362200" y="381000"/>
            <a:ext cx="19050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Изволите..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791200" y="3962400"/>
            <a:ext cx="22860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Дај ми...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657600" y="1562100"/>
            <a:ext cx="60960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2305050"/>
            <a:ext cx="1524000" cy="1085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3600" y="3276600"/>
            <a:ext cx="1752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 flipH="1">
            <a:off x="5636555" y="1908380"/>
            <a:ext cx="45719" cy="45719"/>
          </a:xfrm>
          <a:custGeom>
            <a:avLst/>
            <a:gdLst>
              <a:gd name="connsiteX0" fmla="*/ 0 w 709714"/>
              <a:gd name="connsiteY0" fmla="*/ 1271548 h 1271548"/>
              <a:gd name="connsiteX1" fmla="*/ 682388 w 709714"/>
              <a:gd name="connsiteY1" fmla="*/ 138784 h 1271548"/>
              <a:gd name="connsiteX2" fmla="*/ 586854 w 709714"/>
              <a:gd name="connsiteY2" fmla="*/ 247966 h 1271548"/>
              <a:gd name="connsiteX3" fmla="*/ 709683 w 709714"/>
              <a:gd name="connsiteY3" fmla="*/ 2307 h 1271548"/>
              <a:gd name="connsiteX4" fmla="*/ 573206 w 709714"/>
              <a:gd name="connsiteY4" fmla="*/ 152432 h 1271548"/>
              <a:gd name="connsiteX5" fmla="*/ 559558 w 709714"/>
              <a:gd name="connsiteY5" fmla="*/ 589160 h 1271548"/>
              <a:gd name="connsiteX6" fmla="*/ 696036 w 709714"/>
              <a:gd name="connsiteY6" fmla="*/ 84193 h 127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714" h="1271548">
                <a:moveTo>
                  <a:pt x="0" y="1271548"/>
                </a:moveTo>
                <a:cubicBezTo>
                  <a:pt x="292289" y="790464"/>
                  <a:pt x="584579" y="309381"/>
                  <a:pt x="682388" y="138784"/>
                </a:cubicBezTo>
                <a:cubicBezTo>
                  <a:pt x="780197" y="-31813"/>
                  <a:pt x="582305" y="270712"/>
                  <a:pt x="586854" y="247966"/>
                </a:cubicBezTo>
                <a:cubicBezTo>
                  <a:pt x="591403" y="225220"/>
                  <a:pt x="711958" y="18229"/>
                  <a:pt x="709683" y="2307"/>
                </a:cubicBezTo>
                <a:cubicBezTo>
                  <a:pt x="707408" y="-13615"/>
                  <a:pt x="598227" y="54623"/>
                  <a:pt x="573206" y="152432"/>
                </a:cubicBezTo>
                <a:cubicBezTo>
                  <a:pt x="548185" y="250241"/>
                  <a:pt x="539086" y="600533"/>
                  <a:pt x="559558" y="589160"/>
                </a:cubicBezTo>
                <a:cubicBezTo>
                  <a:pt x="580030" y="577787"/>
                  <a:pt x="638033" y="330990"/>
                  <a:pt x="696036" y="841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/>
          <p:nvPr/>
        </p:nvCxnSpPr>
        <p:spPr>
          <a:xfrm rot="5400000" flipH="1" flipV="1">
            <a:off x="4724400" y="2209800"/>
            <a:ext cx="914400" cy="7620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5257800" y="3276600"/>
            <a:ext cx="424474" cy="152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5334000" y="3733800"/>
            <a:ext cx="685800" cy="3810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ПРКОС СЕ ПРВИ ПУТ МОЛИ, ТРАЖИ ПОМОЋ И ПРВИ ПУТ КАЖЕ ИЗВИНИ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74" y="1779676"/>
            <a:ext cx="4722021" cy="391063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7922" y="2122398"/>
            <a:ext cx="4571999" cy="3527605"/>
          </a:xfrm>
        </p:spPr>
      </p:pic>
    </p:spTree>
    <p:extLst>
      <p:ext uri="{BB962C8B-B14F-4D97-AF65-F5344CB8AC3E}">
        <p14:creationId xmlns:p14="http://schemas.microsoft.com/office/powerpoint/2010/main" val="37109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ТРЕНУТАК ВЕЛИКЕ ИСТИНЕ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2559" y="1242962"/>
            <a:ext cx="513408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5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Химна љубави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Ако све језике и сва знања овога света имамо, а љубави немамо, онда нам то ништа не користи.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Врлине и мане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39139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48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ЈА </a:t>
            </a:r>
            <a:r>
              <a:rPr lang="sr-Cyrl-RS" dirty="0" smtClean="0"/>
              <a:t>ГРАД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sr-Cyrl-RS" dirty="0" smtClean="0"/>
              <a:t>Представља човека са свим његовим себичним жељама - манама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</a:t>
            </a:r>
            <a:r>
              <a:rPr lang="sr-Cyrl-RS" sz="2400" dirty="0" smtClean="0"/>
              <a:t>Не дам</a:t>
            </a:r>
            <a:r>
              <a:rPr lang="sr-Cyrl-RS" dirty="0" smtClean="0"/>
              <a:t>             </a:t>
            </a:r>
          </a:p>
          <a:p>
            <a:pPr marL="0" indent="0">
              <a:buNone/>
            </a:pPr>
            <a:r>
              <a:rPr lang="sr-Cyrl-RS" dirty="0" smtClean="0"/>
              <a:t>   ПРКОС                                         </a:t>
            </a:r>
            <a:r>
              <a:rPr lang="sr-Cyrl-RS" sz="2400" dirty="0" smtClean="0"/>
              <a:t>Нећу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2400" dirty="0"/>
              <a:t> </a:t>
            </a:r>
            <a:r>
              <a:rPr lang="sr-Cyrl-RS" sz="2400" dirty="0" smtClean="0"/>
              <a:t>          Све  за мене                                              Хоћу први</a:t>
            </a:r>
            <a:endParaRPr lang="sr-Cyrl-RS" sz="2400" dirty="0"/>
          </a:p>
        </p:txBody>
      </p:sp>
      <p:sp>
        <p:nvSpPr>
          <p:cNvPr id="4" name="Smiley Face 3"/>
          <p:cNvSpPr/>
          <p:nvPr/>
        </p:nvSpPr>
        <p:spPr>
          <a:xfrm>
            <a:off x="3733800" y="3886200"/>
            <a:ext cx="914400" cy="914400"/>
          </a:xfrm>
          <a:prstGeom prst="smileyFace">
            <a:avLst>
              <a:gd name="adj" fmla="val -465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0600" y="46482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>
            <a:off x="3048000" y="3733800"/>
            <a:ext cx="533400" cy="304800"/>
          </a:xfrm>
          <a:prstGeom prst="curvedConnector3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4876800" y="4114800"/>
            <a:ext cx="685800" cy="2286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4648200" y="2514600"/>
            <a:ext cx="1981200" cy="12192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Ја сам најбољи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514600" y="4343400"/>
            <a:ext cx="1066800" cy="1524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Up Arrow 12"/>
          <p:cNvSpPr/>
          <p:nvPr/>
        </p:nvSpPr>
        <p:spPr>
          <a:xfrm>
            <a:off x="2743200" y="5181600"/>
            <a:ext cx="1371600" cy="304800"/>
          </a:xfrm>
          <a:prstGeom prst="lef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ТИ ГРАД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Представља </a:t>
            </a:r>
            <a:r>
              <a:rPr lang="sr-Cyrl-RS" sz="3600" dirty="0" smtClean="0">
                <a:solidFill>
                  <a:srgbClr val="FFC000"/>
                </a:solidFill>
              </a:rPr>
              <a:t>заједницу</a:t>
            </a:r>
            <a:r>
              <a:rPr lang="sr-Cyrl-RS" sz="3600" dirty="0" smtClean="0"/>
              <a:t> људи који живе у слози и желе свима да помогну!      </a:t>
            </a:r>
          </a:p>
          <a:p>
            <a:pPr marL="0" indent="0">
              <a:buNone/>
            </a:pPr>
            <a:r>
              <a:rPr lang="sr-Cyrl-RS" sz="3600" dirty="0" smtClean="0"/>
              <a:t>                                    </a:t>
            </a:r>
            <a:endParaRPr lang="sr-Cyrl-RS" sz="3600" dirty="0"/>
          </a:p>
          <a:p>
            <a:pPr marL="0" indent="0">
              <a:buNone/>
            </a:pPr>
            <a:r>
              <a:rPr lang="sr-Cyrl-RS" sz="3600" dirty="0" smtClean="0"/>
              <a:t>               Хоћу</a:t>
            </a:r>
          </a:p>
          <a:p>
            <a:pPr marL="0" indent="0">
              <a:buNone/>
            </a:pPr>
            <a:r>
              <a:rPr lang="sr-Cyrl-RS" sz="3600" dirty="0" smtClean="0"/>
              <a:t>                              </a:t>
            </a:r>
            <a:r>
              <a:rPr lang="sr-Cyrl-RS" sz="3600" dirty="0" smtClean="0">
                <a:solidFill>
                  <a:srgbClr val="C00000"/>
                </a:solidFill>
              </a:rPr>
              <a:t>Врлине</a:t>
            </a:r>
            <a:endParaRPr lang="sr-Cyrl-RS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3600" dirty="0" smtClean="0"/>
          </a:p>
          <a:p>
            <a:pPr marL="0" indent="0">
              <a:buNone/>
            </a:pPr>
            <a:r>
              <a:rPr lang="sr-Cyrl-RS" sz="3600" dirty="0"/>
              <a:t> </a:t>
            </a:r>
            <a:r>
              <a:rPr lang="sr-Cyrl-RS" sz="3600" dirty="0" smtClean="0"/>
              <a:t>                          Изволи        </a:t>
            </a:r>
            <a:endParaRPr lang="en-US" sz="3600" dirty="0"/>
          </a:p>
        </p:txBody>
      </p:sp>
      <p:sp>
        <p:nvSpPr>
          <p:cNvPr id="4" name="Smiley Face 3"/>
          <p:cNvSpPr/>
          <p:nvPr/>
        </p:nvSpPr>
        <p:spPr>
          <a:xfrm>
            <a:off x="2514600" y="4267200"/>
            <a:ext cx="914400" cy="91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6934200" y="3276600"/>
            <a:ext cx="914400" cy="914400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990600" y="3276600"/>
            <a:ext cx="914400" cy="914400"/>
          </a:xfrm>
          <a:prstGeom prst="smileyFac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5334000" y="4724400"/>
            <a:ext cx="914400" cy="9144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3962400" y="3429000"/>
            <a:ext cx="685800" cy="685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391400" y="5410200"/>
            <a:ext cx="685800" cy="609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1295400" y="5715000"/>
            <a:ext cx="914400" cy="914400"/>
          </a:xfrm>
          <a:prstGeom prst="smileyFac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41148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5257800" y="3429000"/>
            <a:ext cx="1600200" cy="11430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Извини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16200000" flipH="1">
            <a:off x="3390900" y="4914900"/>
            <a:ext cx="685800" cy="3048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dirty="0" smtClean="0"/>
              <a:t>   Врлине                           Мане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 rot="1365438" flipH="1" flipV="1">
            <a:off x="4343400" y="228600"/>
            <a:ext cx="472438" cy="1112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>
                <a:solidFill>
                  <a:schemeClr val="tx1"/>
                </a:solidFill>
              </a:rPr>
              <a:t>И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КАРАКТЕРИСТИКЕ ГРАДОВА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/>
              <a:t>ЈА ГРАД-МАНЕ 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ПРКОС- </a:t>
            </a:r>
            <a:r>
              <a:rPr lang="sr-Cyrl-RS" sz="2800" dirty="0" smtClean="0"/>
              <a:t>ДЕЧАК</a:t>
            </a:r>
            <a:endParaRPr lang="sr-Cyrl-RS" sz="3200" dirty="0" smtClean="0"/>
          </a:p>
          <a:p>
            <a:r>
              <a:rPr lang="sr-Cyrl-RS" sz="3200" dirty="0" smtClean="0"/>
              <a:t>ОХОЛИ -</a:t>
            </a:r>
            <a:r>
              <a:rPr lang="sr-Cyrl-RS" sz="2800" dirty="0" smtClean="0"/>
              <a:t>ОТАЦ</a:t>
            </a:r>
            <a:endParaRPr lang="sr-Cyrl-RS" sz="3200" dirty="0" smtClean="0"/>
          </a:p>
          <a:p>
            <a:r>
              <a:rPr lang="sr-Cyrl-RS" sz="3200" dirty="0" smtClean="0"/>
              <a:t>СУЈЕТА  - </a:t>
            </a:r>
            <a:r>
              <a:rPr lang="sr-Cyrl-RS" sz="2800" dirty="0" smtClean="0"/>
              <a:t>МАЈКА</a:t>
            </a:r>
            <a:r>
              <a:rPr lang="sr-Cyrl-RS" sz="3200" dirty="0" smtClean="0"/>
              <a:t> </a:t>
            </a:r>
          </a:p>
          <a:p>
            <a:r>
              <a:rPr lang="sr-Cyrl-RS" sz="3200" dirty="0" smtClean="0"/>
              <a:t>ГОРДА - </a:t>
            </a:r>
            <a:r>
              <a:rPr lang="sr-Cyrl-RS" sz="2800" dirty="0" smtClean="0"/>
              <a:t>КРАЉИЦА</a:t>
            </a:r>
            <a:endParaRPr lang="sr-Cyrl-RS" sz="3200" dirty="0" smtClean="0"/>
          </a:p>
          <a:p>
            <a:r>
              <a:rPr lang="sr-Cyrl-RS" sz="3200" dirty="0" smtClean="0"/>
              <a:t>ПОНОС  - </a:t>
            </a:r>
            <a:r>
              <a:rPr lang="sr-Cyrl-RS" sz="2800" dirty="0" smtClean="0"/>
              <a:t>БРАТ</a:t>
            </a:r>
            <a:r>
              <a:rPr lang="sr-Cyrl-RS" sz="3200" dirty="0" smtClean="0"/>
              <a:t> </a:t>
            </a:r>
          </a:p>
          <a:p>
            <a:r>
              <a:rPr lang="sr-Cyrl-RS" sz="3200" dirty="0" smtClean="0"/>
              <a:t>АМБИЦИЈА - </a:t>
            </a:r>
            <a:r>
              <a:rPr lang="sr-Cyrl-RS" sz="2800" dirty="0" smtClean="0"/>
              <a:t>СЕСТРА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/>
              <a:t>ТИ ГРАД-ВРЛИНЕ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ВЕДРАНА -</a:t>
            </a:r>
            <a:r>
              <a:rPr lang="sr-Cyrl-RS" dirty="0" smtClean="0"/>
              <a:t>ДЕВОЈЧИЦА</a:t>
            </a:r>
            <a:endParaRPr lang="sr-Cyrl-RS" sz="3200" dirty="0" smtClean="0"/>
          </a:p>
          <a:p>
            <a:r>
              <a:rPr lang="sr-Cyrl-RS" sz="3200" dirty="0" smtClean="0"/>
              <a:t>СМИРЕНИ - </a:t>
            </a:r>
            <a:r>
              <a:rPr lang="sr-Cyrl-RS" sz="2800" dirty="0" smtClean="0"/>
              <a:t>ОТАЦ</a:t>
            </a:r>
            <a:r>
              <a:rPr lang="sr-Cyrl-RS" sz="3200" dirty="0" smtClean="0"/>
              <a:t> </a:t>
            </a:r>
          </a:p>
          <a:p>
            <a:r>
              <a:rPr lang="sr-Cyrl-RS" sz="3200" dirty="0" smtClean="0"/>
              <a:t>ДОБРА   - </a:t>
            </a:r>
            <a:r>
              <a:rPr lang="sr-Cyrl-RS" sz="2800" dirty="0" smtClean="0"/>
              <a:t>МАЈКА</a:t>
            </a:r>
            <a:endParaRPr lang="sr-Cyrl-RS" sz="3200" dirty="0" smtClean="0"/>
          </a:p>
          <a:p>
            <a:r>
              <a:rPr lang="sr-Cyrl-RS" sz="3200" dirty="0" smtClean="0"/>
              <a:t>СМИРЕНА -</a:t>
            </a:r>
            <a:r>
              <a:rPr lang="sr-Cyrl-RS" sz="2800" dirty="0" smtClean="0"/>
              <a:t>КРАЉИЦА</a:t>
            </a:r>
            <a:endParaRPr lang="sr-Cyrl-RS" sz="3200" dirty="0" smtClean="0"/>
          </a:p>
          <a:p>
            <a:r>
              <a:rPr lang="sr-Cyrl-RS" sz="3200" dirty="0" smtClean="0"/>
              <a:t>ПЛЕМЕНИТ - </a:t>
            </a:r>
            <a:r>
              <a:rPr lang="sr-Cyrl-RS" sz="2800" dirty="0" smtClean="0"/>
              <a:t>БРАТ</a:t>
            </a:r>
            <a:r>
              <a:rPr lang="sr-Cyrl-RS" sz="3200" dirty="0" smtClean="0"/>
              <a:t>  </a:t>
            </a:r>
          </a:p>
          <a:p>
            <a:r>
              <a:rPr lang="sr-Cyrl-RS" sz="3200" dirty="0" smtClean="0"/>
              <a:t>ЦВЕТАНА - </a:t>
            </a:r>
            <a:r>
              <a:rPr lang="sr-Cyrl-RS" sz="2800" dirty="0" smtClean="0"/>
              <a:t>СЕСТРА</a:t>
            </a:r>
            <a:endParaRPr lang="en-US" sz="3200" dirty="0"/>
          </a:p>
        </p:txBody>
      </p:sp>
      <p:sp>
        <p:nvSpPr>
          <p:cNvPr id="7" name="Left-Right Arrow 6"/>
          <p:cNvSpPr/>
          <p:nvPr/>
        </p:nvSpPr>
        <p:spPr>
          <a:xfrm>
            <a:off x="3810000" y="1600200"/>
            <a:ext cx="762000" cy="3505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6600" dirty="0" smtClean="0"/>
              <a:t>ПРКОС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"/>
            <a:ext cx="54102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RS" sz="3200" dirty="0" smtClean="0"/>
              <a:t>Пркос је дечак из Ја Града. Воли да буде први, да је увек у праву и жели све само за себе. У себи носи све особине Ја Града.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51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5400" dirty="0" smtClean="0"/>
              <a:t>ВЕДРАНА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91620"/>
            <a:ext cx="3664212" cy="52709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ВЕДРАНА ЈЕ СТАНОВНИК ТИ ГРАДА. ВОЛИ ДА ПОМАЖЕ СВИМА. РАДУЈЕ СЕ УСПЕХУ ДРУГАРА У ИГРИ. ОНА У СЕБИ НОСИ ОСОБИНЕ СТАНОВНИКА ТИ ГРАДА.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74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СУСРЕТ ВЕДРАНЕ И ПРКОСА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6672" y="831272"/>
            <a:ext cx="4738255" cy="5791200"/>
          </a:xfrm>
        </p:spPr>
      </p:pic>
    </p:spTree>
    <p:extLst>
      <p:ext uri="{BB962C8B-B14F-4D97-AF65-F5344CB8AC3E}">
        <p14:creationId xmlns:p14="http://schemas.microsoft.com/office/powerpoint/2010/main" val="20977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526</Words>
  <Application>Microsoft Office PowerPoint</Application>
  <PresentationFormat>On-screen Show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Из Ја-Града у Ти-Град</vt:lpstr>
      <vt:lpstr>    Ја   (само ја)          :       ВИ                                     :  </vt:lpstr>
      <vt:lpstr>ЈА ГРАД</vt:lpstr>
      <vt:lpstr>ТИ ГРАД</vt:lpstr>
      <vt:lpstr>   Врлине                           Мане</vt:lpstr>
      <vt:lpstr>КАРАКТЕРИСТИКЕ ГРАДОВА</vt:lpstr>
      <vt:lpstr>ПРКОС</vt:lpstr>
      <vt:lpstr>ВЕДРАНА</vt:lpstr>
      <vt:lpstr>СУСРЕТ ВЕДРАНЕ И ПРКОСА</vt:lpstr>
      <vt:lpstr>Чак се палате и куће у градовима разликују</vt:lpstr>
      <vt:lpstr>                   Бајка има три поглавља ПРВИ ДЕО-описује стање и живoт људи у Ја-Граду. ДРУГИ ДЕО- описује Пркоса који први пут излази из свог града и креће да истражује Ти-Град.  ТРЕЋИ ДЕО- описује Пркоса који се враћа у Ја Град са новим знањем.  </vt:lpstr>
      <vt:lpstr>PowerPoint Presentation</vt:lpstr>
      <vt:lpstr>КРАЉИЦА ГОРДА</vt:lpstr>
      <vt:lpstr>КРАЉИЦА СМИРЕНА</vt:lpstr>
      <vt:lpstr>Становници Ја Града</vt:lpstr>
      <vt:lpstr>Становници Ти Града</vt:lpstr>
      <vt:lpstr>Господин Охоли</vt:lpstr>
      <vt:lpstr>Господин Смирени</vt:lpstr>
      <vt:lpstr>ПИТАЊЕ</vt:lpstr>
      <vt:lpstr>а</vt:lpstr>
      <vt:lpstr>ПРКОС СЕ ПРВИ ПУТ МОЛИ, ТРАЖИ ПОМОЋ И ПРВИ ПУТ КАЖЕ ИЗВИНИ</vt:lpstr>
      <vt:lpstr>ТРЕНУТАК ВЕЛИКЕ ИСТИНЕ</vt:lpstr>
      <vt:lpstr>Химна љубави</vt:lpstr>
      <vt:lpstr>Врлине и мане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Ја-Града у Ти Град</dc:title>
  <dc:creator>User</dc:creator>
  <cp:lastModifiedBy>User</cp:lastModifiedBy>
  <cp:revision>21</cp:revision>
  <dcterms:created xsi:type="dcterms:W3CDTF">2006-08-16T00:00:00Z</dcterms:created>
  <dcterms:modified xsi:type="dcterms:W3CDTF">2019-04-06T19:00:04Z</dcterms:modified>
</cp:coreProperties>
</file>