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AAC"/>
    <a:srgbClr val="9E829D"/>
    <a:srgbClr val="6C546B"/>
    <a:srgbClr val="E4654C"/>
    <a:srgbClr val="CB2529"/>
    <a:srgbClr val="8EFB89"/>
    <a:srgbClr val="00FF00"/>
    <a:srgbClr val="F9B9F0"/>
    <a:srgbClr val="F692E8"/>
    <a:srgbClr val="F58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5" d="100"/>
          <a:sy n="75" d="100"/>
        </p:scale>
        <p:origin x="-4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5F525-8597-4F0B-9C6C-97E1D2979905}"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241628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5F525-8597-4F0B-9C6C-97E1D2979905}"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9692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5F525-8597-4F0B-9C6C-97E1D2979905}"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22588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5F525-8597-4F0B-9C6C-97E1D2979905}"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28298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5F525-8597-4F0B-9C6C-97E1D2979905}"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10765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5F525-8597-4F0B-9C6C-97E1D2979905}"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170499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5F525-8597-4F0B-9C6C-97E1D2979905}"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19812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5F525-8597-4F0B-9C6C-97E1D2979905}"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331308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5F525-8597-4F0B-9C6C-97E1D2979905}"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101128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5F525-8597-4F0B-9C6C-97E1D2979905}"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63016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5F525-8597-4F0B-9C6C-97E1D2979905}"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D295-067D-4097-B51C-E6F35A49038F}" type="slidenum">
              <a:rPr lang="en-US" smtClean="0"/>
              <a:pPr/>
              <a:t>‹#›</a:t>
            </a:fld>
            <a:endParaRPr lang="en-US"/>
          </a:p>
        </p:txBody>
      </p:sp>
    </p:spTree>
    <p:extLst>
      <p:ext uri="{BB962C8B-B14F-4D97-AF65-F5344CB8AC3E}">
        <p14:creationId xmlns:p14="http://schemas.microsoft.com/office/powerpoint/2010/main" val="194239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5F525-8597-4F0B-9C6C-97E1D2979905}" type="datetimeFigureOut">
              <a:rPr lang="en-US" smtClean="0"/>
              <a:pPr/>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6D295-067D-4097-B51C-E6F35A49038F}" type="slidenum">
              <a:rPr lang="en-US" smtClean="0"/>
              <a:pPr/>
              <a:t>‹#›</a:t>
            </a:fld>
            <a:endParaRPr lang="en-US"/>
          </a:p>
        </p:txBody>
      </p:sp>
    </p:spTree>
    <p:extLst>
      <p:ext uri="{BB962C8B-B14F-4D97-AF65-F5344CB8AC3E}">
        <p14:creationId xmlns:p14="http://schemas.microsoft.com/office/powerpoint/2010/main" val="224046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2" y="1445092"/>
            <a:ext cx="9144000" cy="3207590"/>
          </a:xfrm>
        </p:spPr>
        <p:txBody>
          <a:bodyPr>
            <a:noAutofit/>
          </a:bodyPr>
          <a:lstStyle/>
          <a:p>
            <a:r>
              <a:rPr lang="sr-Cyrl-RS" sz="9600" b="1" dirty="0" smtClean="0">
                <a:latin typeface="+mn-lt"/>
              </a:rPr>
              <a:t>ХРИШЋАНСКЕ ВРЛИНЕ</a:t>
            </a:r>
            <a:endParaRPr lang="en-US" sz="9600" b="1" dirty="0">
              <a:latin typeface="+mn-lt"/>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976569875"/>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ЗАХВАЛНОСТ</a:t>
            </a:r>
            <a:endParaRPr lang="en-US" sz="3200" b="1" dirty="0">
              <a:solidFill>
                <a:schemeClr val="tx1"/>
              </a:solidFill>
            </a:endParaRPr>
          </a:p>
        </p:txBody>
      </p:sp>
      <p:pic>
        <p:nvPicPr>
          <p:cNvPr id="3" name="Picture 2" descr="PlantingGratitude.jpg"/>
          <p:cNvPicPr>
            <a:picLocks noChangeAspect="1"/>
          </p:cNvPicPr>
          <p:nvPr/>
        </p:nvPicPr>
        <p:blipFill>
          <a:blip r:embed="rId2"/>
          <a:stretch>
            <a:fillRect/>
          </a:stretch>
        </p:blipFill>
        <p:spPr>
          <a:xfrm>
            <a:off x="6696337" y="1893877"/>
            <a:ext cx="4935940" cy="3510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ardrop 3"/>
          <p:cNvSpPr/>
          <p:nvPr/>
        </p:nvSpPr>
        <p:spPr>
          <a:xfrm>
            <a:off x="696035" y="1883390"/>
            <a:ext cx="5500048" cy="4299045"/>
          </a:xfrm>
          <a:prstGeom prst="teardrop">
            <a:avLst>
              <a:gd name="adj" fmla="val 100001"/>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Када нам неко у нечему помогне, треба да му будемо захвални. То не треба само исказати речима, већ и делима, јер то много више значи. Наши родитељи много тога раде за нас, а ми ћемо им се најбоље захвалити ако их будемо слушали.</a:t>
            </a:r>
            <a:endParaRPr lang="en-US" sz="2400" b="1" dirty="0">
              <a:solidFill>
                <a:schemeClr val="tx1"/>
              </a:solidFill>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CB252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СМИРЕЊЕ</a:t>
            </a:r>
            <a:endParaRPr lang="en-US" sz="3200" b="1" dirty="0">
              <a:solidFill>
                <a:schemeClr val="tx1"/>
              </a:solidFill>
            </a:endParaRPr>
          </a:p>
        </p:txBody>
      </p:sp>
      <p:pic>
        <p:nvPicPr>
          <p:cNvPr id="3" name="Picture 2" descr="patrijarh-pavle-kurir.rs_.jpg"/>
          <p:cNvPicPr>
            <a:picLocks noChangeAspect="1"/>
          </p:cNvPicPr>
          <p:nvPr/>
        </p:nvPicPr>
        <p:blipFill>
          <a:blip r:embed="rId2" cstate="print"/>
          <a:stretch>
            <a:fillRect/>
          </a:stretch>
        </p:blipFill>
        <p:spPr>
          <a:xfrm>
            <a:off x="1716502" y="1521845"/>
            <a:ext cx="3292227" cy="4926721"/>
          </a:xfrm>
          <a:prstGeom prst="rect">
            <a:avLst/>
          </a:prstGeom>
          <a:ln>
            <a:noFill/>
          </a:ln>
          <a:effectLst>
            <a:outerShdw blurRad="190500" algn="tl" rotWithShape="0">
              <a:srgbClr val="000000">
                <a:alpha val="70000"/>
              </a:srgbClr>
            </a:outerShdw>
          </a:effectLst>
        </p:spPr>
      </p:pic>
      <p:sp>
        <p:nvSpPr>
          <p:cNvPr id="4" name="Can 3"/>
          <p:cNvSpPr/>
          <p:nvPr/>
        </p:nvSpPr>
        <p:spPr>
          <a:xfrm>
            <a:off x="5745708" y="1924335"/>
            <a:ext cx="4735773" cy="4039736"/>
          </a:xfrm>
          <a:prstGeom prst="can">
            <a:avLst>
              <a:gd name="adj" fmla="val 7709"/>
            </a:avLst>
          </a:prstGeom>
          <a:solidFill>
            <a:srgbClr val="E465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Када нам се нешто деси, не треба да паничимо или да псујемо. Све треба да прихватимо смирено, било да је у питању нека добра или лоша ствар. Господ Исус Христос је био смирен и ми треба на Њега да се угледамо.</a:t>
            </a:r>
            <a:endParaRPr lang="en-US" sz="2400" b="1" dirty="0">
              <a:solidFill>
                <a:schemeClr val="tx1"/>
              </a:solidFill>
            </a:endParaRPr>
          </a:p>
        </p:txBody>
      </p:sp>
    </p:spTree>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chemeClr val="accent4">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СКРОМНОСТ</a:t>
            </a:r>
            <a:endParaRPr lang="en-US" sz="3200" b="1" dirty="0">
              <a:solidFill>
                <a:schemeClr val="tx1"/>
              </a:solidFill>
            </a:endParaRPr>
          </a:p>
        </p:txBody>
      </p:sp>
      <p:pic>
        <p:nvPicPr>
          <p:cNvPr id="3" name="Picture 2" descr="bg-24-nagrade-(1).jpg"/>
          <p:cNvPicPr>
            <a:picLocks noChangeAspect="1"/>
          </p:cNvPicPr>
          <p:nvPr/>
        </p:nvPicPr>
        <p:blipFill>
          <a:blip r:embed="rId2"/>
          <a:srcRect l="9645" r="14195"/>
          <a:stretch>
            <a:fillRect/>
          </a:stretch>
        </p:blipFill>
        <p:spPr>
          <a:xfrm>
            <a:off x="6701051" y="2194317"/>
            <a:ext cx="4612944" cy="39565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nip Same Side Corner Rectangle 3"/>
          <p:cNvSpPr/>
          <p:nvPr/>
        </p:nvSpPr>
        <p:spPr>
          <a:xfrm>
            <a:off x="832513" y="1924334"/>
            <a:ext cx="5322627" cy="4531057"/>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Христос је био рођен у штали. Зашто се онда ми боримо за највише части и прва места? </a:t>
            </a:r>
          </a:p>
          <a:p>
            <a:pPr algn="ctr"/>
            <a:r>
              <a:rPr lang="sr-Cyrl-RS" sz="2400" b="1" dirty="0" smtClean="0">
                <a:solidFill>
                  <a:schemeClr val="tx1"/>
                </a:solidFill>
              </a:rPr>
              <a:t>Не треба да тежимо за скупоценим стварима, да увек будемо најлепше обучени, да имамо најбољи телефон, тј. да будемо најбољи у свему. Треба мислити и на друге, а не само на себе. Увек други треба да нам буду на првом месту.</a:t>
            </a:r>
            <a:endParaRPr lang="en-US" sz="2400" b="1" dirty="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9E829D"/>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ОПРАШТАЊЕ</a:t>
            </a:r>
            <a:endParaRPr lang="en-US" sz="3200" b="1" dirty="0">
              <a:solidFill>
                <a:schemeClr val="tx1"/>
              </a:solidFill>
            </a:endParaRPr>
          </a:p>
        </p:txBody>
      </p:sp>
      <p:pic>
        <p:nvPicPr>
          <p:cNvPr id="3" name="Picture 2" descr="sreca_drugih.jpg"/>
          <p:cNvPicPr>
            <a:picLocks noChangeAspect="1"/>
          </p:cNvPicPr>
          <p:nvPr/>
        </p:nvPicPr>
        <p:blipFill>
          <a:blip r:embed="rId2"/>
          <a:stretch>
            <a:fillRect/>
          </a:stretch>
        </p:blipFill>
        <p:spPr>
          <a:xfrm>
            <a:off x="249642" y="2101755"/>
            <a:ext cx="5343098" cy="35620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owchart: Internal Storage 3"/>
          <p:cNvSpPr/>
          <p:nvPr/>
        </p:nvSpPr>
        <p:spPr>
          <a:xfrm>
            <a:off x="5950423" y="1610436"/>
            <a:ext cx="5650173" cy="4667534"/>
          </a:xfrm>
          <a:prstGeom prst="flowChartInternalStorage">
            <a:avLst/>
          </a:prstGeom>
          <a:solidFill>
            <a:srgbClr val="C2AA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Ако је наш ближњи погрешио и тражи од нас опроштај, ми треба да му опростимо. Он се покајао за то што је урадио. Ако ми њему будемо опростили и Бог ће нама опростити наша сагрешења. О томе се и говори у Молитви Господњој: “...и опрости нам дугове наше као што и ми опраштамо дужницима својим...”</a:t>
            </a:r>
            <a:endParaRPr lang="en-US" sz="2400"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368490" y="996288"/>
            <a:ext cx="11436823" cy="4189862"/>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4000" b="1" dirty="0" smtClean="0">
                <a:solidFill>
                  <a:schemeClr val="tx1"/>
                </a:solidFill>
              </a:rPr>
              <a:t>ТРУДИМО  СЕ  ДА  ИМАМО  ШТО  ВИШЕ  ВРЛИНА, ЈЕР  ЋЕ  НАС  ЗА  ТО  СИГУРНО  БОГ  НАГРАДИТИ!</a:t>
            </a:r>
            <a:endParaRPr lang="en-US"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3200" b="1" dirty="0" smtClean="0">
                <a:solidFill>
                  <a:schemeClr val="tx1"/>
                </a:solidFill>
              </a:rPr>
              <a:t>ПИТАЊА ЗА УЧЕНИКЕ!</a:t>
            </a:r>
            <a:endParaRPr lang="en-US" sz="3200" b="1" dirty="0">
              <a:solidFill>
                <a:schemeClr val="tx1"/>
              </a:solidFill>
            </a:endParaRPr>
          </a:p>
        </p:txBody>
      </p:sp>
      <p:sp>
        <p:nvSpPr>
          <p:cNvPr id="3" name="Hexagon 2"/>
          <p:cNvSpPr/>
          <p:nvPr/>
        </p:nvSpPr>
        <p:spPr>
          <a:xfrm>
            <a:off x="1162594" y="1685109"/>
            <a:ext cx="10162903" cy="522514"/>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Шта су врлине, а шта су мане?</a:t>
            </a:r>
            <a:endParaRPr lang="en-US" sz="2800" b="1" dirty="0">
              <a:solidFill>
                <a:schemeClr val="tx1"/>
              </a:solidFill>
            </a:endParaRPr>
          </a:p>
        </p:txBody>
      </p:sp>
      <p:sp>
        <p:nvSpPr>
          <p:cNvPr id="4" name="Hexagon 3"/>
          <p:cNvSpPr/>
          <p:nvPr/>
        </p:nvSpPr>
        <p:spPr>
          <a:xfrm>
            <a:off x="1210493" y="2608217"/>
            <a:ext cx="10162903" cy="522514"/>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Набројте неке врлине.</a:t>
            </a:r>
            <a:endParaRPr lang="en-US" sz="2800" b="1" dirty="0">
              <a:solidFill>
                <a:schemeClr val="tx1"/>
              </a:solidFill>
            </a:endParaRPr>
          </a:p>
        </p:txBody>
      </p:sp>
      <p:sp>
        <p:nvSpPr>
          <p:cNvPr id="6" name="Hexagon 5"/>
          <p:cNvSpPr/>
          <p:nvPr/>
        </p:nvSpPr>
        <p:spPr>
          <a:xfrm>
            <a:off x="1254034" y="3592286"/>
            <a:ext cx="10162903" cy="52251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Набројте неке мане.</a:t>
            </a:r>
            <a:endParaRPr lang="en-US" sz="2800" b="1" dirty="0">
              <a:solidFill>
                <a:schemeClr val="tx1"/>
              </a:solidFill>
            </a:endParaRPr>
          </a:p>
        </p:txBody>
      </p:sp>
      <p:sp>
        <p:nvSpPr>
          <p:cNvPr id="7" name="Hexagon 6"/>
          <p:cNvSpPr/>
          <p:nvPr/>
        </p:nvSpPr>
        <p:spPr>
          <a:xfrm>
            <a:off x="1301932" y="4580709"/>
            <a:ext cx="10162903" cy="522514"/>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Да ли сваки човек има неку врлину?</a:t>
            </a:r>
            <a:endParaRPr lang="en-US" sz="2800" b="1" dirty="0">
              <a:solidFill>
                <a:schemeClr val="tx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825087" y="818865"/>
            <a:ext cx="6960358" cy="504967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2400" b="1" dirty="0" smtClean="0">
                <a:solidFill>
                  <a:schemeClr val="tx1"/>
                </a:solidFill>
              </a:rPr>
              <a:t>Сваки човек има неку врлину. Сам Господ Исус Христос је имао много врлина и ми треба да се угледамо на Њега. Својим примером, Он нам је показао како треба да живимо. Зато ми треба да се трудимо да чинимо добра дела, да своје врлине умножавамо, а мане “смањујемо”.</a:t>
            </a:r>
            <a:endParaRPr lang="en-US"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Cyrl-RS" sz="3200" b="1" dirty="0" smtClean="0">
                <a:solidFill>
                  <a:schemeClr val="tx1"/>
                </a:solidFill>
              </a:rPr>
              <a:t>ХРИШЋАНСКЕ ВРЛИНЕ</a:t>
            </a:r>
            <a:endParaRPr lang="en-US" sz="3200" b="1" dirty="0">
              <a:solidFill>
                <a:schemeClr val="tx1"/>
              </a:solidFill>
            </a:endParaRPr>
          </a:p>
        </p:txBody>
      </p:sp>
      <p:sp>
        <p:nvSpPr>
          <p:cNvPr id="3" name="Flowchart: Terminator 2"/>
          <p:cNvSpPr/>
          <p:nvPr/>
        </p:nvSpPr>
        <p:spPr>
          <a:xfrm>
            <a:off x="2156347" y="1705971"/>
            <a:ext cx="2565779" cy="777923"/>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ЉУБАВ</a:t>
            </a:r>
            <a:endParaRPr lang="en-US" sz="2800" b="1" dirty="0">
              <a:solidFill>
                <a:schemeClr val="tx1"/>
              </a:solidFill>
            </a:endParaRPr>
          </a:p>
        </p:txBody>
      </p:sp>
      <p:sp>
        <p:nvSpPr>
          <p:cNvPr id="4" name="Flowchart: Terminator 3"/>
          <p:cNvSpPr/>
          <p:nvPr/>
        </p:nvSpPr>
        <p:spPr>
          <a:xfrm>
            <a:off x="4942765" y="1749187"/>
            <a:ext cx="2672686" cy="777923"/>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ПОСЛУШНОСТ</a:t>
            </a:r>
            <a:endParaRPr lang="en-US" sz="2800" b="1" dirty="0">
              <a:solidFill>
                <a:schemeClr val="tx1"/>
              </a:solidFill>
            </a:endParaRPr>
          </a:p>
        </p:txBody>
      </p:sp>
      <p:sp>
        <p:nvSpPr>
          <p:cNvPr id="5" name="Flowchart: Terminator 4"/>
          <p:cNvSpPr/>
          <p:nvPr/>
        </p:nvSpPr>
        <p:spPr>
          <a:xfrm>
            <a:off x="7797421" y="4180764"/>
            <a:ext cx="2565779" cy="777923"/>
          </a:xfrm>
          <a:prstGeom prst="flowChartTermina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СМИРЕЊЕ</a:t>
            </a:r>
            <a:endParaRPr lang="en-US" sz="2800" b="1" dirty="0">
              <a:solidFill>
                <a:schemeClr val="tx1"/>
              </a:solidFill>
            </a:endParaRPr>
          </a:p>
        </p:txBody>
      </p:sp>
      <p:sp>
        <p:nvSpPr>
          <p:cNvPr id="8" name="Flowchart: Terminator 7"/>
          <p:cNvSpPr/>
          <p:nvPr/>
        </p:nvSpPr>
        <p:spPr>
          <a:xfrm>
            <a:off x="7831541" y="1744638"/>
            <a:ext cx="2565779" cy="777923"/>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ВЕРА</a:t>
            </a:r>
            <a:endParaRPr lang="en-US" sz="2800" b="1" dirty="0">
              <a:solidFill>
                <a:schemeClr val="tx1"/>
              </a:solidFill>
            </a:endParaRPr>
          </a:p>
        </p:txBody>
      </p:sp>
      <p:sp>
        <p:nvSpPr>
          <p:cNvPr id="9" name="Flowchart: Terminator 8"/>
          <p:cNvSpPr/>
          <p:nvPr/>
        </p:nvSpPr>
        <p:spPr>
          <a:xfrm>
            <a:off x="2006222" y="2934269"/>
            <a:ext cx="2565779" cy="777923"/>
          </a:xfrm>
          <a:prstGeom prst="flowChartTermina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НАДА</a:t>
            </a:r>
            <a:endParaRPr lang="en-US" sz="2800" b="1" dirty="0">
              <a:solidFill>
                <a:schemeClr val="tx1"/>
              </a:solidFill>
            </a:endParaRPr>
          </a:p>
        </p:txBody>
      </p:sp>
      <p:sp>
        <p:nvSpPr>
          <p:cNvPr id="10" name="Flowchart: Terminator 9"/>
          <p:cNvSpPr/>
          <p:nvPr/>
        </p:nvSpPr>
        <p:spPr>
          <a:xfrm>
            <a:off x="2158622" y="4237629"/>
            <a:ext cx="2565779" cy="777923"/>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СКРОМНОСТ</a:t>
            </a:r>
            <a:endParaRPr lang="en-US" sz="2800" b="1" dirty="0">
              <a:solidFill>
                <a:schemeClr val="tx1"/>
              </a:solidFill>
            </a:endParaRPr>
          </a:p>
        </p:txBody>
      </p:sp>
      <p:sp>
        <p:nvSpPr>
          <p:cNvPr id="11" name="Flowchart: Terminator 10"/>
          <p:cNvSpPr/>
          <p:nvPr/>
        </p:nvSpPr>
        <p:spPr>
          <a:xfrm>
            <a:off x="4985981" y="2966112"/>
            <a:ext cx="2565779" cy="777923"/>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ОПРАШТАЊЕ</a:t>
            </a:r>
            <a:endParaRPr lang="en-US" sz="2800" b="1" dirty="0">
              <a:solidFill>
                <a:schemeClr val="tx1"/>
              </a:solidFill>
            </a:endParaRPr>
          </a:p>
        </p:txBody>
      </p:sp>
      <p:sp>
        <p:nvSpPr>
          <p:cNvPr id="13" name="Flowchart: Terminator 12"/>
          <p:cNvSpPr/>
          <p:nvPr/>
        </p:nvSpPr>
        <p:spPr>
          <a:xfrm>
            <a:off x="4772167" y="4239904"/>
            <a:ext cx="2993409" cy="777923"/>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ИЗДРЖЉИВОСТ</a:t>
            </a:r>
            <a:endParaRPr lang="en-US" sz="2800" b="1" dirty="0">
              <a:solidFill>
                <a:schemeClr val="tx1"/>
              </a:solidFill>
            </a:endParaRPr>
          </a:p>
        </p:txBody>
      </p:sp>
      <p:sp>
        <p:nvSpPr>
          <p:cNvPr id="14" name="Flowchart: Terminator 13"/>
          <p:cNvSpPr/>
          <p:nvPr/>
        </p:nvSpPr>
        <p:spPr>
          <a:xfrm>
            <a:off x="7915702" y="2920620"/>
            <a:ext cx="2565779" cy="777923"/>
          </a:xfrm>
          <a:prstGeom prst="flowChartTermina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smtClean="0">
                <a:solidFill>
                  <a:schemeClr val="tx1"/>
                </a:solidFill>
              </a:rPr>
              <a:t>ЗАХВАЛНОСТ</a:t>
            </a:r>
            <a:endParaRPr lang="en-US" sz="2800" b="1" dirty="0">
              <a:solidFill>
                <a:schemeClr val="tx1"/>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3"/>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3"/>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3"/>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3200" b="1" dirty="0" smtClean="0">
                <a:solidFill>
                  <a:schemeClr val="tx1"/>
                </a:solidFill>
              </a:rPr>
              <a:t>ЉУБАВ</a:t>
            </a:r>
            <a:endParaRPr lang="en-US" sz="3200" b="1" dirty="0">
              <a:solidFill>
                <a:schemeClr val="tx1"/>
              </a:solidFill>
            </a:endParaRPr>
          </a:p>
        </p:txBody>
      </p:sp>
      <p:sp>
        <p:nvSpPr>
          <p:cNvPr id="3" name="Flowchart: Alternate Process 2"/>
          <p:cNvSpPr/>
          <p:nvPr/>
        </p:nvSpPr>
        <p:spPr>
          <a:xfrm>
            <a:off x="7287906" y="1501254"/>
            <a:ext cx="3957850" cy="4735773"/>
          </a:xfrm>
          <a:prstGeom prst="flowChartAlternateProcess">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Љубав је највећа хришћанска врлина. Треба волети своје ближње, родитеље, браћу и сестре. Исто тако, треба волети и све људе, па чак и оне који нас не воле. За све њих се треба молити, па ће нам Господ помоћи да се то “непријатељство” претвори у љубав.</a:t>
            </a:r>
            <a:endParaRPr lang="en-US" sz="2400" b="1" dirty="0">
              <a:solidFill>
                <a:schemeClr val="tx1"/>
              </a:solidFill>
            </a:endParaRPr>
          </a:p>
        </p:txBody>
      </p:sp>
      <p:pic>
        <p:nvPicPr>
          <p:cNvPr id="4" name="Picture 3" descr="par-sa-bebom-490x326.jpg"/>
          <p:cNvPicPr>
            <a:picLocks noChangeAspect="1"/>
          </p:cNvPicPr>
          <p:nvPr/>
        </p:nvPicPr>
        <p:blipFill>
          <a:blip r:embed="rId2"/>
          <a:stretch>
            <a:fillRect/>
          </a:stretch>
        </p:blipFill>
        <p:spPr>
          <a:xfrm>
            <a:off x="955344" y="2026546"/>
            <a:ext cx="5713227" cy="3801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ПОСЛУШНОСТ</a:t>
            </a:r>
            <a:endParaRPr lang="en-US" sz="3200" b="1" dirty="0">
              <a:solidFill>
                <a:schemeClr val="tx1"/>
              </a:solidFill>
            </a:endParaRPr>
          </a:p>
        </p:txBody>
      </p:sp>
      <p:pic>
        <p:nvPicPr>
          <p:cNvPr id="3" name="Picture 2" descr="download.jpg"/>
          <p:cNvPicPr>
            <a:picLocks noChangeAspect="1"/>
          </p:cNvPicPr>
          <p:nvPr/>
        </p:nvPicPr>
        <p:blipFill>
          <a:blip r:embed="rId2"/>
          <a:stretch>
            <a:fillRect/>
          </a:stretch>
        </p:blipFill>
        <p:spPr>
          <a:xfrm>
            <a:off x="7161023" y="2197290"/>
            <a:ext cx="4655528" cy="3098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Bevel 3"/>
          <p:cNvSpPr/>
          <p:nvPr/>
        </p:nvSpPr>
        <p:spPr>
          <a:xfrm>
            <a:off x="600501" y="1624084"/>
            <a:ext cx="6182436" cy="4490113"/>
          </a:xfrm>
          <a:prstGeom prst="bevel">
            <a:avLst>
              <a:gd name="adj" fmla="val 6725"/>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Када смо послушни, све у животу нам је много лакше. Док смо мали, треба да слушамо своје родитеље. Они знају шта је најбоље за нас. Све што раде, то је ради нашег добра. Кад одрастемо, треба да слушамо своје надређене и све оне који су изнад нас. Ако тако будемо радили, нама ће Бог стоструко вратити на неки други начин, онако како ће бити најбоље за нас.</a:t>
            </a:r>
            <a:endParaRPr lang="en-US" sz="24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FF66FF"/>
          </a:solidFill>
          <a:ln>
            <a:solidFill>
              <a:srgbClr val="7030A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ВЕРА</a:t>
            </a:r>
            <a:endParaRPr lang="en-US" sz="3200" b="1" dirty="0">
              <a:solidFill>
                <a:schemeClr val="tx1"/>
              </a:solidFill>
            </a:endParaRPr>
          </a:p>
        </p:txBody>
      </p:sp>
      <p:sp>
        <p:nvSpPr>
          <p:cNvPr id="3" name="Plaque 2"/>
          <p:cNvSpPr/>
          <p:nvPr/>
        </p:nvSpPr>
        <p:spPr>
          <a:xfrm>
            <a:off x="7178723" y="1910687"/>
            <a:ext cx="4749420" cy="4080680"/>
          </a:xfrm>
          <a:prstGeom prst="plaque">
            <a:avLst>
              <a:gd name="adj" fmla="val 10084"/>
            </a:avLst>
          </a:prstGeom>
          <a:solidFill>
            <a:srgbClr val="F9B9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Ми верујемо у само Једног Бога – Исуса Христа. Осим Њега, за нас не постоји неки други Бог. Верујемо да Он постоји, да нам увек помаже и да је због нас разапет на крсту. Ми ове ствари не можемо да видимо, али можемо да осетимо. У томе се и састоји наша вера.</a:t>
            </a:r>
            <a:endParaRPr lang="en-US" sz="2400" b="1" dirty="0">
              <a:solidFill>
                <a:schemeClr val="tx1"/>
              </a:solidFill>
            </a:endParaRPr>
          </a:p>
        </p:txBody>
      </p:sp>
      <p:pic>
        <p:nvPicPr>
          <p:cNvPr id="4" name="Picture 3" descr="Iskrena-vera-u-Boga.jpg"/>
          <p:cNvPicPr>
            <a:picLocks noChangeAspect="1"/>
          </p:cNvPicPr>
          <p:nvPr/>
        </p:nvPicPr>
        <p:blipFill>
          <a:blip r:embed="rId2"/>
          <a:stretch>
            <a:fillRect/>
          </a:stretch>
        </p:blipFill>
        <p:spPr>
          <a:xfrm>
            <a:off x="223563" y="2060813"/>
            <a:ext cx="7396786" cy="37394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FF0000"/>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НАДА</a:t>
            </a:r>
            <a:endParaRPr lang="en-US" sz="3200" b="1" dirty="0">
              <a:solidFill>
                <a:schemeClr val="tx1"/>
              </a:solidFill>
            </a:endParaRPr>
          </a:p>
        </p:txBody>
      </p:sp>
      <p:pic>
        <p:nvPicPr>
          <p:cNvPr id="3" name="Picture 2" descr="12816824_1010118995748889_622382107_n.jpg"/>
          <p:cNvPicPr>
            <a:picLocks noChangeAspect="1"/>
          </p:cNvPicPr>
          <p:nvPr/>
        </p:nvPicPr>
        <p:blipFill>
          <a:blip r:embed="rId2"/>
          <a:srcRect b="31269"/>
          <a:stretch>
            <a:fillRect/>
          </a:stretch>
        </p:blipFill>
        <p:spPr>
          <a:xfrm>
            <a:off x="6457666" y="2234821"/>
            <a:ext cx="4910919" cy="3375341"/>
          </a:xfrm>
          <a:prstGeom prst="rect">
            <a:avLst/>
          </a:prstGeom>
          <a:ln>
            <a:noFill/>
          </a:ln>
          <a:effectLst>
            <a:softEdge rad="112500"/>
          </a:effectLst>
        </p:spPr>
      </p:pic>
      <p:sp>
        <p:nvSpPr>
          <p:cNvPr id="4" name="Frame 3"/>
          <p:cNvSpPr/>
          <p:nvPr/>
        </p:nvSpPr>
        <p:spPr>
          <a:xfrm>
            <a:off x="1405720" y="1583140"/>
            <a:ext cx="4558352" cy="4640239"/>
          </a:xfrm>
          <a:prstGeom prst="frame">
            <a:avLst>
              <a:gd name="adj1" fmla="val 5614"/>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У свим невољама, несрећама, страдањима, чак и у највећим мукама, хришћанин је пун наде, јер је уз Њега Господ Исус Христос и он нема чега да се боји. Наду никад не треба да губимо!</a:t>
            </a:r>
            <a:endParaRPr lang="en-US" sz="2400" b="1" dirty="0">
              <a:solidFill>
                <a:schemeClr val="tx1"/>
              </a:solidFill>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89166" y="261257"/>
            <a:ext cx="9823268" cy="966651"/>
          </a:xfrm>
          <a:prstGeom prst="ellipseRibbon2">
            <a:avLst>
              <a:gd name="adj1" fmla="val 27703"/>
              <a:gd name="adj2" fmla="val 50000"/>
              <a:gd name="adj3" fmla="val 13513"/>
            </a:avLst>
          </a:prstGeom>
          <a:solidFill>
            <a:srgbClr val="00FF00"/>
          </a:solidFill>
          <a:ln>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3200" b="1" dirty="0" smtClean="0">
                <a:solidFill>
                  <a:schemeClr val="tx1"/>
                </a:solidFill>
              </a:rPr>
              <a:t>ИЗДРЖЉИВОСТ</a:t>
            </a:r>
            <a:endParaRPr lang="en-US" sz="3200" b="1" dirty="0">
              <a:solidFill>
                <a:schemeClr val="tx1"/>
              </a:solidFill>
            </a:endParaRPr>
          </a:p>
        </p:txBody>
      </p:sp>
      <p:pic>
        <p:nvPicPr>
          <p:cNvPr id="3" name="Picture 2" descr="cura-usamljena.jpg"/>
          <p:cNvPicPr>
            <a:picLocks noChangeAspect="1"/>
          </p:cNvPicPr>
          <p:nvPr/>
        </p:nvPicPr>
        <p:blipFill>
          <a:blip r:embed="rId2"/>
          <a:srcRect l="11819" r="5550"/>
          <a:stretch>
            <a:fillRect/>
          </a:stretch>
        </p:blipFill>
        <p:spPr>
          <a:xfrm>
            <a:off x="504968" y="2003081"/>
            <a:ext cx="4913194" cy="4016578"/>
          </a:xfrm>
          <a:prstGeom prst="rect">
            <a:avLst/>
          </a:prstGeom>
          <a:ln w="88900" cap="sq" cmpd="thickThin">
            <a:solidFill>
              <a:srgbClr val="000000"/>
            </a:solidFill>
            <a:prstDash val="solid"/>
            <a:miter lim="800000"/>
          </a:ln>
          <a:effectLst>
            <a:innerShdw blurRad="76200">
              <a:srgbClr val="000000"/>
            </a:innerShdw>
          </a:effectLst>
        </p:spPr>
      </p:pic>
      <p:sp>
        <p:nvSpPr>
          <p:cNvPr id="4" name="Oval 3"/>
          <p:cNvSpPr/>
          <p:nvPr/>
        </p:nvSpPr>
        <p:spPr>
          <a:xfrm>
            <a:off x="5650174" y="1542197"/>
            <a:ext cx="5895832" cy="5049672"/>
          </a:xfrm>
          <a:prstGeom prst="ellipse">
            <a:avLst/>
          </a:prstGeom>
          <a:solidFill>
            <a:srgbClr val="8EF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У Матејевом Јеванђељу се каже: “Који претрпи до краја, тај ће се спасти” (Мт 10, 22). Ради Христа треба да издржимо све тешкоће, јер нам Бог не даје више него што ми можемо да издржимо. Кад нам је тешко, увек треба помислити да ће и то проћи и да нам је Господ нешто лепо припремио.</a:t>
            </a:r>
            <a:endParaRPr lang="en-US" sz="2400" b="1" dirty="0">
              <a:solidFill>
                <a:schemeClr val="tx1"/>
              </a:solidFill>
            </a:endParaRPr>
          </a:p>
        </p:txBody>
      </p:sp>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654</Words>
  <Application>Microsoft Office PowerPoint</Application>
  <PresentationFormat>Custom</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ХРИШЋАНСКЕ ВРЛИНЕ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ХРИШЋАНСКЕ ВРЛИНЕ</dc:title>
  <dc:creator>dell</dc:creator>
  <cp:lastModifiedBy>User</cp:lastModifiedBy>
  <cp:revision>34</cp:revision>
  <dcterms:created xsi:type="dcterms:W3CDTF">2017-03-29T20:43:31Z</dcterms:created>
  <dcterms:modified xsi:type="dcterms:W3CDTF">2020-03-30T11:23:34Z</dcterms:modified>
</cp:coreProperties>
</file>