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75" r:id="rId3"/>
    <p:sldId id="256" r:id="rId4"/>
    <p:sldId id="268" r:id="rId5"/>
    <p:sldId id="257" r:id="rId6"/>
    <p:sldId id="269" r:id="rId7"/>
    <p:sldId id="258" r:id="rId8"/>
    <p:sldId id="259" r:id="rId9"/>
    <p:sldId id="270" r:id="rId10"/>
    <p:sldId id="260" r:id="rId11"/>
    <p:sldId id="261" r:id="rId12"/>
    <p:sldId id="262" r:id="rId13"/>
    <p:sldId id="271" r:id="rId14"/>
    <p:sldId id="26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35C2937-F141-45BA-967D-555A8B80A514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807AC5F-94F3-4CAF-9374-BB40AE9D9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24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Изображение с сайта </a:t>
            </a:r>
            <a:r>
              <a:rPr lang="en-US" smtClean="0"/>
              <a:t>http://samarjan.kloop.kg/</a:t>
            </a: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2C79D8-9396-42B2-8964-F6DDFFDF97C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Изображение с сайта </a:t>
            </a:r>
            <a:r>
              <a:rPr lang="en-US" smtClean="0"/>
              <a:t>http://img-fotki.yandex.ru/</a:t>
            </a: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14C34B-6E1E-4C12-BDAD-1024505DD21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Изображение с сайта </a:t>
            </a:r>
            <a:r>
              <a:rPr lang="en-US" smtClean="0"/>
              <a:t>http://img-fotki.yandex.ru/</a:t>
            </a: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E3D25B-6546-44AF-A274-73E8EB40B0C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Изображение с сайта </a:t>
            </a:r>
            <a:r>
              <a:rPr lang="en-US" smtClean="0"/>
              <a:t>http://www.mib-bozkurt.com/</a:t>
            </a: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BB7868-920B-4B34-9BB0-0E8EFCDB34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Изображение с сайта </a:t>
            </a:r>
            <a:r>
              <a:rPr lang="en-US" smtClean="0"/>
              <a:t>http://www.imageup.ru/</a:t>
            </a: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69F904-3DF9-4C36-86CA-D96C1C2A100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Изображение с сайта </a:t>
            </a:r>
            <a:r>
              <a:rPr lang="en-US" smtClean="0"/>
              <a:t>http://pics.photographer.ru</a:t>
            </a: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253616-0F76-4A58-8F43-C805BA8D37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Изображение с сайта </a:t>
            </a:r>
            <a:r>
              <a:rPr lang="en-US" smtClean="0"/>
              <a:t>http://content.foto.mail.ru/</a:t>
            </a: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39FCC7-DD13-4A6E-A18F-637113C14DC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Изображение с сайта </a:t>
            </a:r>
            <a:r>
              <a:rPr lang="en-US" smtClean="0"/>
              <a:t>http://img-fotki.yandex.ru/</a:t>
            </a: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B6CD56-8896-4B69-87E7-5C5CDBC2D9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Изображение с сайта </a:t>
            </a:r>
            <a:r>
              <a:rPr lang="en-US" smtClean="0"/>
              <a:t>http://img-fotki.yandex.ru/</a:t>
            </a: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4A4ABC-8DC5-42F0-A330-8B41F7CD16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Изображение с сайта </a:t>
            </a:r>
            <a:r>
              <a:rPr lang="en-US" smtClean="0"/>
              <a:t>http://s43.radikal.ru/</a:t>
            </a: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661BAB-DC39-4A5E-A83B-826D805E186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Изображение с сайта </a:t>
            </a:r>
            <a:r>
              <a:rPr lang="en-US" smtClean="0"/>
              <a:t>http://www.fotodepartament.ru/</a:t>
            </a: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019F2C-293E-43B6-960B-ADA46B2EFD2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Изображение с сайта </a:t>
            </a:r>
            <a:r>
              <a:rPr lang="en-US" smtClean="0"/>
              <a:t>http://www.kazanfoto.ru/</a:t>
            </a: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9B09AF-B384-4D9B-AA12-ECCC02460AC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EF61-45E3-41A0-86A6-FB6C39966F94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B7CE2-FA8F-4A0A-8CA2-2C8E54B08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9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36F3D-50B3-4AFD-9D46-3CADBAA0CB8A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5D1A5-9EB2-46FD-ACDA-FC76D7200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93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70683-8E31-447C-B2EE-F165D61E8A1F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3DC0-FDD2-4789-AC19-E063B1872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18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BF9C3-3CE4-4474-A9E0-05631B193112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99712-C9CF-4F4B-9559-D89272F2F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27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6F08-1142-4A04-A35D-6F545A0B4A87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9AEA1-010A-4942-9052-8D02415A7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6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96F9C-3962-41A1-858C-AC6D0FCCAE27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EE7E8-7D54-46BD-8638-8BA0294A6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17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5572A-9DDD-45F1-B6A7-8E48803B4769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784D1-BB4A-4B80-B0F0-ED11553FB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3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AE144-1EBD-443C-BB4F-C027647125B5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BB061-C46D-4BC6-BEB0-AADBCD80A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62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3C24B-FE90-47BE-B137-F77481C350A2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11386-A5D1-4E0E-9328-DBE3B6559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55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E9536-D014-4546-930E-5029A089041D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54E4E-B5D0-4910-BC92-976E8FBAE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1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077BA-E807-46BD-BF04-887FA9BEB150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4D718-001A-4E89-B126-73A48EFCF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92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3ED0D9-7576-4728-866F-5BA10BD4CBAE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B1BA7A-52B1-4AF4-A7EF-0496B3608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16.jpeg"/><Relationship Id="rId4" Type="http://schemas.openxmlformats.org/officeDocument/2006/relationships/audio" Target="../media/audio2.wav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 descr="d0bed0bad0bdd0b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"/>
            <a:ext cx="747395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14438" y="2143125"/>
            <a:ext cx="6643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sr-Cyrl-RS" sz="7200" b="1" smtClean="0">
                <a:solidFill>
                  <a:srgbClr val="FFFF00"/>
                </a:solidFill>
              </a:rPr>
              <a:t>ЧИНИ</a:t>
            </a:r>
            <a:r>
              <a:rPr lang="ru-RU" sz="7200" b="1" smtClean="0">
                <a:solidFill>
                  <a:srgbClr val="FFFF00"/>
                </a:solidFill>
              </a:rPr>
              <a:t> </a:t>
            </a:r>
            <a:r>
              <a:rPr lang="ru-RU" sz="7200" b="1">
                <a:solidFill>
                  <a:srgbClr val="FFFF00"/>
                </a:solidFill>
              </a:rPr>
              <a:t>ДОБРО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6488668"/>
            <a:ext cx="535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/>
              <a:t>п</a:t>
            </a:r>
            <a:r>
              <a:rPr lang="sr-Cyrl-RS" b="1" dirty="0" smtClean="0"/>
              <a:t>ревео са руског </a:t>
            </a:r>
            <a:r>
              <a:rPr lang="sr-Cyrl-RS" b="1" dirty="0" err="1" smtClean="0"/>
              <a:t>вјероучитељ</a:t>
            </a:r>
            <a:r>
              <a:rPr lang="sr-Cyrl-RS" b="1" dirty="0" smtClean="0"/>
              <a:t> Драган Ђурић</a:t>
            </a:r>
            <a:endParaRPr lang="sr-Cyrl-RS" b="1" dirty="0"/>
          </a:p>
        </p:txBody>
      </p:sp>
    </p:spTree>
  </p:cSld>
  <p:clrMapOvr>
    <a:masterClrMapping/>
  </p:clrMapOvr>
  <p:transition spd="slow">
    <p:fade/>
    <p:sndAc>
      <p:stSnd loop="1">
        <p:snd r:embed="rId3" name="за окном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 descr="Рисунок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41433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3" descr="0_96a3_632eb448_X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25425"/>
            <a:ext cx="4071938" cy="637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500063" y="1003310"/>
            <a:ext cx="392906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800" b="1" dirty="0" smtClean="0">
                <a:latin typeface="Calibri" pitchFamily="34" charset="0"/>
              </a:rPr>
              <a:t>Када су га однијели комшија је замолио медицинску сестру да њега </a:t>
            </a:r>
            <a:r>
              <a:rPr lang="ru-RU" sz="2800" b="1" dirty="0" smtClean="0">
                <a:latin typeface="Calibri" pitchFamily="34" charset="0"/>
              </a:rPr>
              <a:t>преместе </a:t>
            </a:r>
            <a:r>
              <a:rPr lang="ru-RU" sz="2800" b="1" dirty="0" smtClean="0">
                <a:latin typeface="Calibri" pitchFamily="34" charset="0"/>
              </a:rPr>
              <a:t>до </a:t>
            </a:r>
            <a:r>
              <a:rPr lang="ru-RU" sz="2800" b="1" dirty="0" smtClean="0">
                <a:latin typeface="Calibri" pitchFamily="34" charset="0"/>
              </a:rPr>
              <a:t>прозора. </a:t>
            </a:r>
            <a:r>
              <a:rPr lang="ru-RU" sz="2800" b="1" dirty="0" smtClean="0">
                <a:latin typeface="Calibri" pitchFamily="34" charset="0"/>
              </a:rPr>
              <a:t>Медицинска сестра је испунила молбу болесника и </a:t>
            </a:r>
            <a:r>
              <a:rPr lang="ru-RU" sz="2800" b="1" dirty="0" smtClean="0">
                <a:latin typeface="Calibri" pitchFamily="34" charset="0"/>
              </a:rPr>
              <a:t>преместила </a:t>
            </a:r>
            <a:r>
              <a:rPr lang="ru-RU" sz="2800" b="1" dirty="0" smtClean="0">
                <a:latin typeface="Calibri" pitchFamily="34" charset="0"/>
              </a:rPr>
              <a:t>његову постељу</a:t>
            </a:r>
            <a:r>
              <a:rPr lang="ru-RU" sz="2800" b="1" dirty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</a:rPr>
              <a:t>до прозора. </a:t>
            </a:r>
            <a:endParaRPr lang="ru-RU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 descr="Рисунок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00500"/>
            <a:ext cx="8501063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428625" y="4143147"/>
            <a:ext cx="81438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800" b="1" dirty="0" smtClean="0">
                <a:latin typeface="Calibri" pitchFamily="34" charset="0"/>
              </a:rPr>
              <a:t>Одједном се отео изненађени узвик болесника </a:t>
            </a:r>
            <a:endParaRPr lang="ru-RU" sz="2800" b="1" dirty="0">
              <a:latin typeface="Calibri" pitchFamily="34" charset="0"/>
            </a:endParaRPr>
          </a:p>
          <a:p>
            <a:pPr algn="just"/>
            <a:r>
              <a:rPr lang="ru-RU" sz="2800" b="1" dirty="0" smtClean="0">
                <a:latin typeface="Calibri" pitchFamily="34" charset="0"/>
              </a:rPr>
              <a:t>—Како сад то?Овај прозор гледа на сиви празни зид! Али, онај што је умро ми је рекао да је </a:t>
            </a:r>
            <a:r>
              <a:rPr lang="ru-RU" sz="2800" b="1" dirty="0" smtClean="0">
                <a:latin typeface="Calibri" pitchFamily="34" charset="0"/>
              </a:rPr>
              <a:t>видео </a:t>
            </a:r>
            <a:r>
              <a:rPr lang="ru-RU" sz="2800" b="1" dirty="0" smtClean="0">
                <a:latin typeface="Calibri" pitchFamily="34" charset="0"/>
              </a:rPr>
              <a:t>шуму,  језеро, облак, људе... Како је он то све могао </a:t>
            </a:r>
            <a:r>
              <a:rPr lang="ru-RU" sz="2800" b="1" dirty="0" smtClean="0">
                <a:latin typeface="Calibri" pitchFamily="34" charset="0"/>
              </a:rPr>
              <a:t>видети </a:t>
            </a:r>
            <a:r>
              <a:rPr lang="ru-RU" sz="2800" b="1" dirty="0" smtClean="0">
                <a:latin typeface="Calibri" pitchFamily="34" charset="0"/>
              </a:rPr>
              <a:t>кроз овај прозор?</a:t>
            </a:r>
            <a:endParaRPr lang="ru-RU" sz="2800" b="1" dirty="0">
              <a:latin typeface="Calibri" pitchFamily="34" charset="0"/>
            </a:endParaRPr>
          </a:p>
        </p:txBody>
      </p:sp>
      <p:pic>
        <p:nvPicPr>
          <p:cNvPr id="12292" name="Рисунок 5" descr="Рисунок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00063"/>
            <a:ext cx="3035300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6" descr="Рисунок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500063"/>
            <a:ext cx="3035300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 descr="0_1dfe6_26aa0ca8_X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3" descr="Рисунок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0"/>
            <a:ext cx="3857625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4929188" y="572882"/>
            <a:ext cx="371475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800" b="1" dirty="0" smtClean="0">
                <a:latin typeface="Calibri" pitchFamily="34" charset="0"/>
              </a:rPr>
              <a:t>Медицинска сестра се тужно насмија :</a:t>
            </a:r>
            <a:endParaRPr lang="ru-RU" sz="2800" b="1" dirty="0">
              <a:latin typeface="Calibri" pitchFamily="34" charset="0"/>
            </a:endParaRPr>
          </a:p>
          <a:p>
            <a:pPr algn="just"/>
            <a:r>
              <a:rPr lang="ru-RU" sz="2800" b="1" dirty="0" smtClean="0">
                <a:latin typeface="Calibri" pitchFamily="34" charset="0"/>
              </a:rPr>
              <a:t>—Он уопште ништа није могао видјети. Ваш покојни комшија је био </a:t>
            </a:r>
            <a:r>
              <a:rPr lang="ru-RU" sz="2800" b="1" dirty="0" smtClean="0">
                <a:latin typeface="Calibri" pitchFamily="34" charset="0"/>
              </a:rPr>
              <a:t>слеп</a:t>
            </a:r>
            <a:r>
              <a:rPr lang="ru-RU" sz="2800" b="1" dirty="0" smtClean="0">
                <a:latin typeface="Calibri" pitchFamily="34" charset="0"/>
              </a:rPr>
              <a:t>. —Али зашто би?… Зашто је он говорио онда све то? — Он, је очигледно, вас </a:t>
            </a:r>
            <a:r>
              <a:rPr lang="ru-RU" sz="2800" b="1" dirty="0" smtClean="0">
                <a:latin typeface="Calibri" pitchFamily="34" charset="0"/>
              </a:rPr>
              <a:t>хтео </a:t>
            </a:r>
            <a:r>
              <a:rPr lang="ru-RU" sz="2800" b="1" dirty="0" smtClean="0">
                <a:latin typeface="Calibri" pitchFamily="34" charset="0"/>
              </a:rPr>
              <a:t>само мало развеселити …»</a:t>
            </a:r>
            <a:endParaRPr lang="ru-RU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utton_main.jpg">
            <a:hlinkClick r:id="" action="ppaction://noaction" highlightClick="1">
              <a:snd r:embed="rId4" name="ответ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000750"/>
            <a:ext cx="14382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5" descr="music_on.jpg">
            <a:hlinkClick r:id="" action="ppaction://noaction" highlightClick="1">
              <a:snd r:embed="rId6" name="притча о больнице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6000750"/>
            <a:ext cx="787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Рисунок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643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00063" y="936754"/>
            <a:ext cx="821531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200" b="1" dirty="0" smtClean="0">
                <a:latin typeface="Calibri" pitchFamily="34" charset="0"/>
                <a:ea typeface="Times New Roman" pitchFamily="18" charset="0"/>
                <a:cs typeface="Lucida Bright" pitchFamily="18" charset="0"/>
              </a:rPr>
              <a:t>Колико пута у животу наиђемо на таквог комшију </a:t>
            </a:r>
            <a:r>
              <a:rPr lang="ru-RU" sz="2200" b="1" dirty="0" smtClean="0">
                <a:latin typeface="Calibri" pitchFamily="34" charset="0"/>
                <a:ea typeface="Times New Roman" pitchFamily="18" charset="0"/>
                <a:cs typeface="Lucida Bright" pitchFamily="18" charset="0"/>
              </a:rPr>
              <a:t>из </a:t>
            </a:r>
            <a:r>
              <a:rPr lang="ru-RU" sz="2200" b="1" dirty="0" smtClean="0">
                <a:latin typeface="Calibri" pitchFamily="34" charset="0"/>
                <a:ea typeface="Times New Roman" pitchFamily="18" charset="0"/>
                <a:cs typeface="Lucida Bright" pitchFamily="18" charset="0"/>
              </a:rPr>
              <a:t>истог </a:t>
            </a:r>
            <a:r>
              <a:rPr lang="ru-RU" sz="2200" b="1" dirty="0" smtClean="0">
                <a:latin typeface="Calibri" pitchFamily="34" charset="0"/>
                <a:ea typeface="Times New Roman" pitchFamily="18" charset="0"/>
                <a:cs typeface="Lucida Bright" pitchFamily="18" charset="0"/>
              </a:rPr>
              <a:t>одељења</a:t>
            </a:r>
            <a:r>
              <a:rPr lang="ru-RU" sz="2200" b="1" dirty="0" smtClean="0">
                <a:latin typeface="Calibri" pitchFamily="34" charset="0"/>
                <a:ea typeface="Times New Roman" pitchFamily="18" charset="0"/>
                <a:cs typeface="Lucida Bright" pitchFamily="18" charset="0"/>
              </a:rPr>
              <a:t>, који је апсолутно равнодушан </a:t>
            </a:r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на све и који мисли само на себе. А ако би сваки </a:t>
            </a:r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човек </a:t>
            </a:r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на земаљској кугли почео да чини мале ствари ( а живот је збир малих ствари) које могу утицати на друге људе колико би само било добрих и предусретљивих људи. На крају крајева не кошта нас ништа ако будемо љубазни према људима, дамо им комплимент (похвалу) или им само дамо један </a:t>
            </a:r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осмех</a:t>
            </a:r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. Покушајмо сваког дана свога живота направити једно добро дјело. И није важно</a:t>
            </a:r>
            <a:r>
              <a:rPr lang="ru-RU" sz="22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ако је то </a:t>
            </a:r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дело </a:t>
            </a:r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мало као </a:t>
            </a:r>
            <a:r>
              <a:rPr lang="ru-RU" sz="2200" b="1" dirty="0">
                <a:latin typeface="Calibri" pitchFamily="34" charset="0"/>
                <a:cs typeface="Times New Roman" pitchFamily="18" charset="0"/>
              </a:rPr>
              <a:t>- </a:t>
            </a:r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например</a:t>
            </a:r>
            <a:r>
              <a:rPr lang="ru-RU" sz="2200" b="1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помоћи старом човјеку да пређе улици или било шта друго, битно је да то урадимо од срца, зато што желимо</a:t>
            </a:r>
            <a:r>
              <a:rPr lang="ru-RU" sz="2200" b="1" dirty="0">
                <a:latin typeface="Calibri" pitchFamily="34" charset="0"/>
                <a:cs typeface="Times New Roman" pitchFamily="18" charset="0"/>
              </a:rPr>
              <a:t>! Замислите како </a:t>
            </a:r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би се </a:t>
            </a:r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свет </a:t>
            </a:r>
            <a:r>
              <a:rPr lang="ru-RU" sz="2200" b="1" dirty="0">
                <a:latin typeface="Calibri" pitchFamily="34" charset="0"/>
                <a:cs typeface="Times New Roman" pitchFamily="18" charset="0"/>
              </a:rPr>
              <a:t>тада </a:t>
            </a:r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променио</a:t>
            </a:r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? Покушајмо да </a:t>
            </a:r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свет  </a:t>
            </a:r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буде бољи, </a:t>
            </a:r>
            <a:r>
              <a:rPr lang="ru-RU" sz="2200" b="1" dirty="0">
                <a:latin typeface="Calibri" pitchFamily="34" charset="0"/>
                <a:cs typeface="Times New Roman" pitchFamily="18" charset="0"/>
              </a:rPr>
              <a:t>да </a:t>
            </a:r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уздигнемо наш </a:t>
            </a:r>
            <a:r>
              <a:rPr lang="ru-RU" sz="2200" b="1" dirty="0">
                <a:latin typeface="Calibri" pitchFamily="34" charset="0"/>
                <a:cs typeface="Times New Roman" pitchFamily="18" charset="0"/>
              </a:rPr>
              <a:t>живот. СВЕ ЈЕ У </a:t>
            </a:r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НАШИМ  </a:t>
            </a:r>
            <a:r>
              <a:rPr lang="ru-RU" sz="2200" b="1" dirty="0">
                <a:latin typeface="Calibri" pitchFamily="34" charset="0"/>
                <a:cs typeface="Times New Roman" pitchFamily="18" charset="0"/>
              </a:rPr>
              <a:t>РУКАМА!</a:t>
            </a:r>
            <a:endParaRPr lang="ru-RU" sz="2200" b="1" dirty="0">
              <a:latin typeface="Calibri" pitchFamily="34" charset="0"/>
            </a:endParaRPr>
          </a:p>
        </p:txBody>
      </p:sp>
      <p:pic>
        <p:nvPicPr>
          <p:cNvPr id="10" name="Рисунок 9" descr="no.jpg">
            <a:hlinkClick r:id="" action="ppaction://noaction" highlightClick="1">
              <a:snd r:embed="rId4" name="ответ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57875"/>
            <a:ext cx="542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2214563" y="1071563"/>
            <a:ext cx="4929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/>
              <a:t>Твори добро</a:t>
            </a:r>
            <a:r>
              <a:rPr lang="ru-RU"/>
              <a:t>. http://freedom.tvoybiz.com/?p=25 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1714500" y="1500188"/>
            <a:ext cx="607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/>
              <a:t>Стихотворение «Камешки». </a:t>
            </a:r>
            <a:r>
              <a:rPr lang="en-US"/>
              <a:t>http://www.forum.vaterdan.ru/</a:t>
            </a:r>
            <a:endParaRPr lang="ru-RU"/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1928813" y="1928813"/>
            <a:ext cx="5454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Звуковой файл  притчи</a:t>
            </a:r>
            <a:r>
              <a:rPr lang="ru-RU">
                <a:latin typeface="Calibri" pitchFamily="34" charset="0"/>
              </a:rPr>
              <a:t>. </a:t>
            </a:r>
            <a:r>
              <a:rPr lang="en-US">
                <a:latin typeface="Calibri" pitchFamily="34" charset="0"/>
              </a:rPr>
              <a:t>http://sivkov.podfm.ru/pritch/</a:t>
            </a:r>
            <a:endParaRPr lang="ru-RU">
              <a:latin typeface="Calibri" pitchFamily="34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1785938" y="5072063"/>
            <a:ext cx="5649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Calibri" pitchFamily="34" charset="0"/>
              </a:rPr>
              <a:t>Презентация выполнена Рябчук С.М. для сайта</a:t>
            </a:r>
          </a:p>
          <a:p>
            <a:pPr algn="ctr"/>
            <a:r>
              <a:rPr lang="ru-RU" dirty="0">
                <a:latin typeface="Calibri" pitchFamily="34" charset="0"/>
              </a:rPr>
              <a:t>«Светочъ. Основы православной веры в презентациях»</a:t>
            </a:r>
          </a:p>
          <a:p>
            <a:pPr algn="ctr"/>
            <a:r>
              <a:rPr lang="en-US" dirty="0">
                <a:latin typeface="Calibri" pitchFamily="34" charset="0"/>
              </a:rPr>
              <a:t>http://svetoch.ucoz.ru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1071563" y="571500"/>
            <a:ext cx="671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/>
              <a:t>Использованы материалы с сайтов:</a:t>
            </a:r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1143000" y="2428875"/>
            <a:ext cx="7072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Песня «</a:t>
            </a:r>
            <a:r>
              <a:rPr lang="ru-RU" b="1">
                <a:latin typeface="Calibri" pitchFamily="34" charset="0"/>
              </a:rPr>
              <a:t>Дорогою</a:t>
            </a:r>
            <a:r>
              <a:rPr lang="ru-RU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добра»</a:t>
            </a:r>
            <a:r>
              <a:rPr lang="ru-RU">
                <a:latin typeface="Calibri" pitchFamily="34" charset="0"/>
              </a:rPr>
              <a:t>, музыка  Марка Минкова, слова Юрий Энтин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okno1400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r="5688"/>
          <a:stretch>
            <a:fillRect/>
          </a:stretch>
        </p:blipFill>
        <p:spPr bwMode="auto">
          <a:xfrm>
            <a:off x="1000125" y="428625"/>
            <a:ext cx="7072313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85875" y="714375"/>
            <a:ext cx="65008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7200" b="1" dirty="0" smtClean="0">
                <a:solidFill>
                  <a:srgbClr val="0070C0"/>
                </a:solidFill>
              </a:rPr>
              <a:t>ПРИЧА</a:t>
            </a:r>
            <a:endParaRPr lang="ru-RU" sz="7200" b="1" dirty="0">
              <a:solidFill>
                <a:srgbClr val="0070C0"/>
              </a:solidFill>
            </a:endParaRPr>
          </a:p>
          <a:p>
            <a:pPr algn="ctr"/>
            <a:r>
              <a:rPr lang="ru-RU" sz="7200" b="1" dirty="0" smtClean="0">
                <a:solidFill>
                  <a:srgbClr val="0070C0"/>
                </a:solidFill>
              </a:rPr>
              <a:t>«</a:t>
            </a:r>
            <a:r>
              <a:rPr lang="sr-Cyrl-RS" sz="7200" b="1" dirty="0">
                <a:solidFill>
                  <a:srgbClr val="0070C0"/>
                </a:solidFill>
              </a:rPr>
              <a:t>У</a:t>
            </a:r>
            <a:r>
              <a:rPr lang="ru-RU" sz="7200" b="1" dirty="0" smtClean="0">
                <a:solidFill>
                  <a:srgbClr val="0070C0"/>
                </a:solidFill>
              </a:rPr>
              <a:t> БОЛНИЦИ»</a:t>
            </a:r>
            <a:endParaRPr lang="ru-RU" sz="7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63476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120650"/>
            <a:ext cx="5543550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4" descr="Рисунок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58" y="620776"/>
            <a:ext cx="50006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214313" y="498704"/>
            <a:ext cx="464343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У БОЛНИЦИ У ИСТОМ </a:t>
            </a: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ОДЕЉЕЊ</a:t>
            </a:r>
            <a:r>
              <a:rPr lang="sr-Cyrl-RS" sz="2800" b="1" dirty="0">
                <a:latin typeface="Calibri" pitchFamily="34" charset="0"/>
                <a:cs typeface="Times New Roman" pitchFamily="18" charset="0"/>
              </a:rPr>
              <a:t>У</a:t>
            </a: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ЛЕЖАЛИ СУ ДВОЈИЦА ТЕШКО БОЛЕСНИХ ЉУДИ. ЈЕДАН ЈЕ ЛЕЖАО НА КРЕВЕТУ  ПОРЕД ПРОЗОРА, А ДРУГИ БЛИЗУ ВРАТА.</a:t>
            </a:r>
            <a:endParaRPr lang="ru-RU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 descr="DSC000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214313"/>
            <a:ext cx="8461375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3" descr="Рисунок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50831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214313" y="1001147"/>
            <a:ext cx="49291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2800" b="1" dirty="0">
                <a:latin typeface="Calibri" pitchFamily="34" charset="0"/>
                <a:ea typeface="Times New Roman" pitchFamily="18" charset="0"/>
                <a:cs typeface="Courier New" pitchFamily="49" charset="0"/>
              </a:rPr>
              <a:t>— </a:t>
            </a:r>
            <a:r>
              <a:rPr lang="ru-RU" sz="2800" b="1" dirty="0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ШТА СЕ ТО ВИДИ КРОЗ ПРОЗОР</a:t>
            </a: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? </a:t>
            </a:r>
            <a:r>
              <a:rPr lang="ru-RU" sz="2800" b="1" dirty="0">
                <a:latin typeface="Calibri" pitchFamily="34" charset="0"/>
                <a:cs typeface="Times New Roman" pitchFamily="18" charset="0"/>
              </a:rPr>
              <a:t>— </a:t>
            </a: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УПИТАО ЈЕ ОНАЈ ШТО ЈЕ ЛЕЖАО ПОРЕД ВРАТА.</a:t>
            </a:r>
            <a:endParaRPr lang="ru-RU" sz="2800" b="1" dirty="0">
              <a:latin typeface="Calibri" pitchFamily="34" charset="0"/>
            </a:endParaRPr>
          </a:p>
          <a:p>
            <a:pPr eaLnBrk="0" hangingPunct="0"/>
            <a:r>
              <a:rPr lang="ru-RU" sz="2800" b="1" dirty="0">
                <a:latin typeface="Calibri" pitchFamily="34" charset="0"/>
                <a:cs typeface="Times New Roman" pitchFamily="18" charset="0"/>
              </a:rPr>
              <a:t>— О! — </a:t>
            </a: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рече</a:t>
            </a: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први. —Видим небо,облаке,животиње, језеро и шуму у даљини</a:t>
            </a:r>
            <a:endParaRPr lang="ru-RU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0_13573_c8e436e0_X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85750"/>
            <a:ext cx="779462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3" descr="Рисунок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500688"/>
            <a:ext cx="77866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428625" y="5903893"/>
            <a:ext cx="8358188" cy="954107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</a:rPr>
              <a:t>Сваког дана, онај што је лежао до прозора говорио је свом комшији о том шта види кроз прозор</a:t>
            </a:r>
            <a:endParaRPr lang="ru-RU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 descr="0_1c6d1_fb7748f9_X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14313"/>
            <a:ext cx="8361362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3" descr="Рисунок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786313"/>
            <a:ext cx="81438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714375" y="5073302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800" b="1" dirty="0">
                <a:latin typeface="Calibri" pitchFamily="34" charset="0"/>
              </a:rPr>
              <a:t>Он </a:t>
            </a:r>
            <a:r>
              <a:rPr lang="ru-RU" sz="2800" b="1" dirty="0" smtClean="0">
                <a:latin typeface="Calibri" pitchFamily="34" charset="0"/>
              </a:rPr>
              <a:t>је </a:t>
            </a:r>
            <a:r>
              <a:rPr lang="ru-RU" sz="2800" b="1" dirty="0" smtClean="0">
                <a:latin typeface="Calibri" pitchFamily="34" charset="0"/>
              </a:rPr>
              <a:t>видео </a:t>
            </a:r>
            <a:r>
              <a:rPr lang="ru-RU" sz="2800" b="1" dirty="0" smtClean="0">
                <a:latin typeface="Calibri" pitchFamily="34" charset="0"/>
              </a:rPr>
              <a:t>брод, рибаре са огромним уловом, </a:t>
            </a:r>
            <a:r>
              <a:rPr lang="ru-RU" sz="2800" b="1" dirty="0" smtClean="0">
                <a:latin typeface="Calibri" pitchFamily="34" charset="0"/>
              </a:rPr>
              <a:t>децу </a:t>
            </a:r>
            <a:r>
              <a:rPr lang="ru-RU" sz="2800" b="1" dirty="0" smtClean="0">
                <a:latin typeface="Calibri" pitchFamily="34" charset="0"/>
              </a:rPr>
              <a:t>која се играју на </a:t>
            </a:r>
            <a:r>
              <a:rPr lang="ru-RU" sz="2800" b="1" dirty="0" smtClean="0">
                <a:latin typeface="Calibri" pitchFamily="34" charset="0"/>
              </a:rPr>
              <a:t>брегу</a:t>
            </a:r>
            <a:r>
              <a:rPr lang="ru-RU" sz="2800" b="1" dirty="0" smtClean="0">
                <a:latin typeface="Calibri" pitchFamily="34" charset="0"/>
              </a:rPr>
              <a:t>, младе који се држе за руке</a:t>
            </a:r>
            <a:endParaRPr lang="ru-RU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 descr="0e170f3492b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3" descr="Рисунок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85750"/>
            <a:ext cx="5643562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3357563" y="355730"/>
            <a:ext cx="535781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800" b="1" dirty="0" smtClean="0">
                <a:latin typeface="Calibri" pitchFamily="34" charset="0"/>
              </a:rPr>
              <a:t>Док је он гледао све те </a:t>
            </a:r>
            <a:r>
              <a:rPr lang="ru-RU" sz="2800" b="1" dirty="0" smtClean="0">
                <a:latin typeface="Calibri" pitchFamily="34" charset="0"/>
              </a:rPr>
              <a:t>невероватне </a:t>
            </a:r>
            <a:r>
              <a:rPr lang="ru-RU" sz="2800" b="1" dirty="0" smtClean="0">
                <a:latin typeface="Calibri" pitchFamily="34" charset="0"/>
              </a:rPr>
              <a:t>призоре кроз прозор, његовог комшију  је мучила велика злоба. «Ово је неправедно, </a:t>
            </a:r>
            <a:r>
              <a:rPr lang="ru-RU" sz="2800" b="1" dirty="0">
                <a:latin typeface="Calibri" pitchFamily="34" charset="0"/>
              </a:rPr>
              <a:t>— </a:t>
            </a:r>
            <a:r>
              <a:rPr lang="ru-RU" sz="2800" b="1" dirty="0" smtClean="0">
                <a:latin typeface="Calibri" pitchFamily="34" charset="0"/>
              </a:rPr>
              <a:t>мислио је  </a:t>
            </a:r>
            <a:r>
              <a:rPr lang="ru-RU" sz="2800" b="1" dirty="0">
                <a:latin typeface="Calibri" pitchFamily="34" charset="0"/>
              </a:rPr>
              <a:t>он. </a:t>
            </a:r>
            <a:r>
              <a:rPr lang="ru-RU" sz="2800" b="1" dirty="0" smtClean="0">
                <a:latin typeface="Calibri" pitchFamily="34" charset="0"/>
              </a:rPr>
              <a:t>—Чиме је он заслужио да њега ставе крај прозора, а не мене. Ја могу само гледати како се фарба са </a:t>
            </a:r>
            <a:r>
              <a:rPr lang="ru-RU" sz="2800" b="1" dirty="0" smtClean="0">
                <a:latin typeface="Calibri" pitchFamily="34" charset="0"/>
              </a:rPr>
              <a:t>врата љушти</a:t>
            </a:r>
            <a:r>
              <a:rPr lang="ru-RU" sz="2800" b="1" dirty="0" smtClean="0">
                <a:latin typeface="Calibri" pitchFamily="34" charset="0"/>
              </a:rPr>
              <a:t>, док се он у исто </a:t>
            </a:r>
            <a:r>
              <a:rPr lang="ru-RU" sz="2800" b="1" dirty="0" smtClean="0">
                <a:latin typeface="Calibri" pitchFamily="34" charset="0"/>
              </a:rPr>
              <a:t>време </a:t>
            </a:r>
            <a:r>
              <a:rPr lang="ru-RU" sz="2800" b="1" dirty="0" smtClean="0">
                <a:latin typeface="Calibri" pitchFamily="34" charset="0"/>
              </a:rPr>
              <a:t>може дивити погледу кроз прозор»</a:t>
            </a:r>
            <a:endParaRPr lang="ru-RU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108-data4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4463"/>
            <a:ext cx="4841875" cy="651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3" descr="Рисунок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4929188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214313" y="141637"/>
            <a:ext cx="464343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800" b="1" dirty="0" smtClean="0">
                <a:latin typeface="Calibri" pitchFamily="34" charset="0"/>
              </a:rPr>
              <a:t>Једног дана,  онај што је лежао поред прозора, јако се закашљао и почео да се гуши. Покушао је да дохвати дугме да би позвао медицинску сестру, али није имао снаге јер га је кашаљ гушио.</a:t>
            </a:r>
            <a:endParaRPr lang="ru-RU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Рисунок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48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2" descr="i1003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14313"/>
            <a:ext cx="471487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214313" y="572643"/>
            <a:ext cx="392906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800" b="1" dirty="0" smtClean="0">
                <a:latin typeface="Calibri" pitchFamily="34" charset="0"/>
              </a:rPr>
              <a:t>Комшија је посматрао сцену. Он је без проблема могао да притисне дугме, али није. Кроз неко вријеме први се смирио </a:t>
            </a:r>
            <a:r>
              <a:rPr lang="ru-RU" sz="2800" b="1" dirty="0">
                <a:latin typeface="Calibri" pitchFamily="34" charset="0"/>
              </a:rPr>
              <a:t>и </a:t>
            </a:r>
            <a:r>
              <a:rPr lang="ru-RU" sz="2800" b="1" dirty="0" smtClean="0">
                <a:latin typeface="Calibri" pitchFamily="34" charset="0"/>
              </a:rPr>
              <a:t>испружио на својој постељи.</a:t>
            </a:r>
            <a:endParaRPr lang="ru-RU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684</Words>
  <Application>Microsoft Office PowerPoint</Application>
  <PresentationFormat>On-screen Show (4:3)</PresentationFormat>
  <Paragraphs>50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user;превео с руског Драган Ђурић</dc:creator>
  <cp:lastModifiedBy>User</cp:lastModifiedBy>
  <cp:revision>153</cp:revision>
  <dcterms:modified xsi:type="dcterms:W3CDTF">2020-03-18T19:58:45Z</dcterms:modified>
</cp:coreProperties>
</file>