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20"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876565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35000">
              <a:srgbClr val="FFFFFF"/>
            </a:gs>
            <a:gs pos="100000">
              <a:srgbClr val="5A9BD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r-Cyrl-R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075765"/>
            <a:ext cx="9144000" cy="365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9600"/>
              <a:buFont typeface="Calibri"/>
              <a:buNone/>
            </a:pPr>
            <a:r>
              <a:rPr lang="sr-Cyrl-RS" sz="9600" b="1" i="0" u="none" strike="noStrike" cap="none">
                <a:solidFill>
                  <a:schemeClr val="dk1"/>
                </a:solidFill>
                <a:latin typeface="Calibri"/>
                <a:ea typeface="Calibri"/>
                <a:cs typeface="Calibri"/>
                <a:sym typeface="Calibri"/>
              </a:rPr>
              <a:t>ВАЗНЕСЕЊЕ И ПЕДЕСЕТНИЦА</a:t>
            </a:r>
            <a:endParaRPr sz="9600" b="1" i="0" u="none" strike="noStrike" cap="none">
              <a:solidFill>
                <a:schemeClr val="dk1"/>
              </a:solidFill>
              <a:latin typeface="Calibri"/>
              <a:ea typeface="Calibri"/>
              <a:cs typeface="Calibri"/>
              <a:sym typeface="Calibri"/>
            </a:endParaRPr>
          </a:p>
        </p:txBody>
      </p:sp>
      <p:sp>
        <p:nvSpPr>
          <p:cNvPr id="85" name="Google Shape;85;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sr-Cyrl-RS"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
        <p:nvSpPr>
          <p:cNvPr id="86" name="Google Shape;86;p13"/>
          <p:cNvSpPr/>
          <p:nvPr/>
        </p:nvSpPr>
        <p:spPr>
          <a:xfrm>
            <a:off x="766483" y="779930"/>
            <a:ext cx="10555940" cy="5392270"/>
          </a:xfrm>
          <a:prstGeom prst="frame">
            <a:avLst>
              <a:gd name="adj1" fmla="val 7654"/>
            </a:avLst>
          </a:prstGeom>
          <a:solidFill>
            <a:srgbClr val="323F4F"/>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2"/>
          <p:cNvPicPr preferRelativeResize="0"/>
          <p:nvPr/>
        </p:nvPicPr>
        <p:blipFill rotWithShape="1">
          <a:blip r:embed="rId3">
            <a:alphaModFix/>
          </a:blip>
          <a:srcRect/>
          <a:stretch/>
        </p:blipFill>
        <p:spPr>
          <a:xfrm>
            <a:off x="0" y="0"/>
            <a:ext cx="4899677" cy="6858000"/>
          </a:xfrm>
          <a:prstGeom prst="rect">
            <a:avLst/>
          </a:prstGeom>
          <a:noFill/>
          <a:ln>
            <a:noFill/>
          </a:ln>
        </p:spPr>
      </p:pic>
      <p:sp>
        <p:nvSpPr>
          <p:cNvPr id="149" name="Google Shape;149;p22"/>
          <p:cNvSpPr/>
          <p:nvPr/>
        </p:nvSpPr>
        <p:spPr>
          <a:xfrm>
            <a:off x="5131398" y="798755"/>
            <a:ext cx="6702014" cy="5260489"/>
          </a:xfrm>
          <a:prstGeom prst="frame">
            <a:avLst>
              <a:gd name="adj1" fmla="val 7941"/>
            </a:avLst>
          </a:prstGeom>
          <a:solidFill>
            <a:srgbClr val="1F3864"/>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6600" b="1" i="0" u="none" strike="noStrike" cap="none">
                <a:solidFill>
                  <a:schemeClr val="dk1"/>
                </a:solidFill>
                <a:latin typeface="Calibri"/>
                <a:ea typeface="Calibri"/>
                <a:cs typeface="Calibri"/>
                <a:sym typeface="Calibri"/>
              </a:rPr>
              <a:t>ПЕДЕСЕТНИЦА – СИЛАЗАК СВЕТОГ ДУХА НА АПОСТОЛЕ</a:t>
            </a:r>
            <a:endParaRPr sz="6600" b="1" i="0" u="none" strike="noStrike" cap="none">
              <a:solidFill>
                <a:schemeClr val="dk1"/>
              </a:solidFill>
              <a:latin typeface="Calibri"/>
              <a:ea typeface="Calibri"/>
              <a:cs typeface="Calibri"/>
              <a:sym typeface="Calibri"/>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3">
            <a:alphaModFix/>
          </a:blip>
          <a:srcRect/>
          <a:stretch/>
        </p:blipFill>
        <p:spPr>
          <a:xfrm>
            <a:off x="7204445" y="193638"/>
            <a:ext cx="4682755" cy="6488331"/>
          </a:xfrm>
          <a:prstGeom prst="rect">
            <a:avLst/>
          </a:prstGeom>
          <a:noFill/>
          <a:ln>
            <a:noFill/>
          </a:ln>
        </p:spPr>
      </p:pic>
      <p:sp>
        <p:nvSpPr>
          <p:cNvPr id="155" name="Google Shape;155;p23"/>
          <p:cNvSpPr/>
          <p:nvPr/>
        </p:nvSpPr>
        <p:spPr>
          <a:xfrm>
            <a:off x="279699" y="193638"/>
            <a:ext cx="6723529" cy="6433073"/>
          </a:xfrm>
          <a:prstGeom prst="dodecagon">
            <a:avLst/>
          </a:prstGeom>
          <a:solidFill>
            <a:srgbClr val="44DCEC"/>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dirty="0">
                <a:solidFill>
                  <a:schemeClr val="dk1"/>
                </a:solidFill>
                <a:latin typeface="Calibri"/>
                <a:ea typeface="Calibri"/>
                <a:cs typeface="Calibri"/>
                <a:sym typeface="Calibri"/>
              </a:rPr>
              <a:t>После Христовог васкрсења на небо, Његови ученици су остали у Јерусалиму. Они су се често сакупљали, и то на једном истом месту. Заједно су се молили Богу и са нестрпљењем су чекали обећаног Утешитеља, Духа Светога. У то време су изабрали Матију у ред апостола, уместо Јуде, који је издао Исуса Христа.</a:t>
            </a:r>
            <a:endParaRPr sz="2800" b="1"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3">
            <a:alphaModFix/>
          </a:blip>
          <a:srcRect/>
          <a:stretch/>
        </p:blipFill>
        <p:spPr>
          <a:xfrm>
            <a:off x="156811" y="779664"/>
            <a:ext cx="6200959" cy="5373709"/>
          </a:xfrm>
          <a:prstGeom prst="rect">
            <a:avLst/>
          </a:prstGeom>
          <a:noFill/>
          <a:ln>
            <a:noFill/>
          </a:ln>
          <a:effectLst>
            <a:outerShdw blurRad="292100" dist="139700" dir="2700000" algn="tl" rotWithShape="0">
              <a:srgbClr val="333333">
                <a:alpha val="64705"/>
              </a:srgbClr>
            </a:outerShdw>
          </a:effectLst>
        </p:spPr>
      </p:pic>
      <p:sp>
        <p:nvSpPr>
          <p:cNvPr id="161" name="Google Shape;161;p24"/>
          <p:cNvSpPr/>
          <p:nvPr/>
        </p:nvSpPr>
        <p:spPr>
          <a:xfrm>
            <a:off x="6551407" y="290456"/>
            <a:ext cx="5228217" cy="6228678"/>
          </a:xfrm>
          <a:prstGeom prst="round2DiagRect">
            <a:avLst>
              <a:gd name="adj1" fmla="val 16667"/>
              <a:gd name="adj2" fmla="val 0"/>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dirty="0">
                <a:solidFill>
                  <a:schemeClr val="dk1"/>
                </a:solidFill>
                <a:latin typeface="Calibri"/>
                <a:ea typeface="Calibri"/>
                <a:cs typeface="Calibri"/>
                <a:sym typeface="Calibri"/>
              </a:rPr>
              <a:t>Дође Педесетница. Сви који су веровали у Исуса Христа, били су заједно. Изненада је настала хука с неба, као дување ветра и напунила је кућу где су седели апостоли. Срца апостола су се напунила страха и радости. Одједном су им се показали раздељени језици као огњени. Свако од њих се осетио као да се препородио. А то је Дух Свети сишао на њих.</a:t>
            </a:r>
            <a:endParaRPr sz="2800" b="1"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5"/>
          <p:cNvPicPr preferRelativeResize="0"/>
          <p:nvPr/>
        </p:nvPicPr>
        <p:blipFill rotWithShape="1">
          <a:blip r:embed="rId3">
            <a:alphaModFix/>
          </a:blip>
          <a:srcRect/>
          <a:stretch/>
        </p:blipFill>
        <p:spPr>
          <a:xfrm>
            <a:off x="6960198" y="197564"/>
            <a:ext cx="4993341" cy="6507988"/>
          </a:xfrm>
          <a:prstGeom prst="rect">
            <a:avLst/>
          </a:prstGeom>
          <a:noFill/>
          <a:ln>
            <a:noFill/>
          </a:ln>
        </p:spPr>
      </p:pic>
      <p:sp>
        <p:nvSpPr>
          <p:cNvPr id="167" name="Google Shape;167;p25"/>
          <p:cNvSpPr txBox="1"/>
          <p:nvPr/>
        </p:nvSpPr>
        <p:spPr>
          <a:xfrm>
            <a:off x="656216" y="389181"/>
            <a:ext cx="5540188" cy="6124754"/>
          </a:xfrm>
          <a:prstGeom prst="rect">
            <a:avLst/>
          </a:prstGeom>
          <a:noFill/>
          <a:ln>
            <a:noFill/>
          </a:ln>
        </p:spPr>
        <p:txBody>
          <a:bodyPr spcFirstLastPara="1" wrap="square" lIns="91425" tIns="45700" rIns="91425" bIns="45700" anchor="t" anchorCtr="0">
            <a:noAutofit/>
          </a:bodyPr>
          <a:lstStyle/>
          <a:p>
            <a:pPr marL="0" marR="0" lvl="0" indent="457200" algn="just" rtl="0">
              <a:spcBef>
                <a:spcPts val="0"/>
              </a:spcBef>
              <a:spcAft>
                <a:spcPts val="0"/>
              </a:spcAft>
              <a:buNone/>
            </a:pPr>
            <a:r>
              <a:rPr lang="sr-Cyrl-RS" sz="2800" b="1" i="0" u="none" strike="noStrike" cap="none" dirty="0">
                <a:solidFill>
                  <a:schemeClr val="dk1"/>
                </a:solidFill>
                <a:latin typeface="Calibri"/>
                <a:ea typeface="Calibri"/>
                <a:cs typeface="Calibri"/>
                <a:sym typeface="Calibri"/>
              </a:rPr>
              <a:t>Необична хука је напунила целу кућу у којој су се налазили верни. Огромна гомила народа се сабрала око куће. Како су на празник Педесетнице долазили људи са свих страна, било је људи из разних крајева који нису говорили истим језиком. </a:t>
            </a:r>
            <a:endParaRPr dirty="0"/>
          </a:p>
          <a:p>
            <a:pPr marL="0" marR="0" lvl="0" indent="457200" algn="just" rtl="0">
              <a:spcBef>
                <a:spcPts val="0"/>
              </a:spcBef>
              <a:spcAft>
                <a:spcPts val="0"/>
              </a:spcAft>
              <a:buNone/>
            </a:pPr>
            <a:r>
              <a:rPr lang="sr-Cyrl-RS" sz="2800" b="1" i="0" u="none" strike="noStrike" cap="none" dirty="0">
                <a:solidFill>
                  <a:schemeClr val="dk1"/>
                </a:solidFill>
                <a:latin typeface="Calibri"/>
                <a:ea typeface="Calibri"/>
                <a:cs typeface="Calibri"/>
                <a:sym typeface="Calibri"/>
              </a:rPr>
              <a:t>Тада су на кров изашли Христови ученици и говорили су разним језицима, тако да су их сви људи разумели. Сами апостоли нису до тад знали те језике.</a:t>
            </a:r>
            <a:r>
              <a:rPr lang="sr-Cyrl-RS"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p:nvPr/>
        </p:nvSpPr>
        <p:spPr>
          <a:xfrm>
            <a:off x="247426" y="118334"/>
            <a:ext cx="11596743"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r-Cyrl-RS" sz="3200" b="1" i="0" u="none" strike="noStrike" cap="none">
                <a:solidFill>
                  <a:schemeClr val="dk1"/>
                </a:solidFill>
                <a:latin typeface="Calibri"/>
                <a:ea typeface="Calibri"/>
                <a:cs typeface="Calibri"/>
                <a:sym typeface="Calibri"/>
              </a:rPr>
              <a:t>Са свих страна су се чула питања. Неки су поверовали у чудо, док су се други подсмевали.</a:t>
            </a:r>
            <a:endParaRPr sz="3200" b="1" i="0" u="none" strike="noStrike" cap="none">
              <a:solidFill>
                <a:schemeClr val="dk1"/>
              </a:solidFill>
              <a:latin typeface="Calibri"/>
              <a:ea typeface="Calibri"/>
              <a:cs typeface="Calibri"/>
              <a:sym typeface="Calibri"/>
            </a:endParaRPr>
          </a:p>
        </p:txBody>
      </p:sp>
      <p:sp>
        <p:nvSpPr>
          <p:cNvPr id="173" name="Google Shape;173;p26"/>
          <p:cNvSpPr/>
          <p:nvPr/>
        </p:nvSpPr>
        <p:spPr>
          <a:xfrm>
            <a:off x="3851238" y="1602890"/>
            <a:ext cx="4260027" cy="1893346"/>
          </a:xfrm>
          <a:prstGeom prst="cloud">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„Како ми чујемо сваки свој језик у коме смо се родили?“</a:t>
            </a:r>
            <a:endParaRPr sz="2800" b="1" i="0" u="none" strike="noStrike" cap="none">
              <a:solidFill>
                <a:schemeClr val="dk1"/>
              </a:solidFill>
              <a:latin typeface="Calibri"/>
              <a:ea typeface="Calibri"/>
              <a:cs typeface="Calibri"/>
              <a:sym typeface="Calibri"/>
            </a:endParaRPr>
          </a:p>
        </p:txBody>
      </p:sp>
      <p:sp>
        <p:nvSpPr>
          <p:cNvPr id="174" name="Google Shape;174;p26"/>
          <p:cNvSpPr/>
          <p:nvPr/>
        </p:nvSpPr>
        <p:spPr>
          <a:xfrm>
            <a:off x="8240357" y="1602890"/>
            <a:ext cx="3732904" cy="1893346"/>
          </a:xfrm>
          <a:prstGeom prst="cloud">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„Напили су се вина.“</a:t>
            </a:r>
            <a:endParaRPr sz="2800" b="1" i="0" u="none" strike="noStrike" cap="none">
              <a:solidFill>
                <a:schemeClr val="dk1"/>
              </a:solidFill>
              <a:latin typeface="Calibri"/>
              <a:ea typeface="Calibri"/>
              <a:cs typeface="Calibri"/>
              <a:sym typeface="Calibri"/>
            </a:endParaRPr>
          </a:p>
        </p:txBody>
      </p:sp>
      <p:sp>
        <p:nvSpPr>
          <p:cNvPr id="175" name="Google Shape;175;p26"/>
          <p:cNvSpPr/>
          <p:nvPr/>
        </p:nvSpPr>
        <p:spPr>
          <a:xfrm>
            <a:off x="164951" y="1602890"/>
            <a:ext cx="3557195" cy="1893346"/>
          </a:xfrm>
          <a:prstGeom prst="cloud">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„Нису ли ово све Галилејци што говоре?“</a:t>
            </a:r>
            <a:endParaRPr sz="2800" b="1" i="0" u="none" strike="noStrike" cap="none">
              <a:solidFill>
                <a:schemeClr val="dk1"/>
              </a:solidFill>
              <a:latin typeface="Calibri"/>
              <a:ea typeface="Calibri"/>
              <a:cs typeface="Calibri"/>
              <a:sym typeface="Calibri"/>
            </a:endParaRPr>
          </a:p>
        </p:txBody>
      </p:sp>
      <p:sp>
        <p:nvSpPr>
          <p:cNvPr id="176" name="Google Shape;176;p26"/>
          <p:cNvSpPr/>
          <p:nvPr/>
        </p:nvSpPr>
        <p:spPr>
          <a:xfrm>
            <a:off x="247426" y="3496236"/>
            <a:ext cx="11725835" cy="3028278"/>
          </a:xfrm>
          <a:prstGeom prst="horizontalScroll">
            <a:avLst>
              <a:gd name="adj" fmla="val 12500"/>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dirty="0">
                <a:solidFill>
                  <a:schemeClr val="dk1"/>
                </a:solidFill>
                <a:latin typeface="Calibri"/>
                <a:ea typeface="Calibri"/>
                <a:cs typeface="Calibri"/>
                <a:sym typeface="Calibri"/>
              </a:rPr>
              <a:t>Тада је апостол Петар објаснио народу да је овај необичан догађај потекао отуда, што је Дух Божији сишао на њих, као што је предсказао пророк, и што је Исус Христос, кога су Јудеји разапели, васкрсао из мртвих. Сви су се дивили Петровој проповеди. Истог дана је 3000 људи поверовало у Христа и крстило се.</a:t>
            </a:r>
            <a:endParaRPr sz="2800" b="1" i="0" u="none" strike="noStrike" cap="none" dirty="0">
              <a:solidFill>
                <a:schemeClr val="dk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10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fade">
                                      <p:cBhvr>
                                        <p:cTn id="17" dur="1000"/>
                                        <p:tgtEl>
                                          <p:spTgt spid="1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2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7"/>
          <p:cNvPicPr preferRelativeResize="0"/>
          <p:nvPr/>
        </p:nvPicPr>
        <p:blipFill rotWithShape="1">
          <a:blip r:embed="rId3">
            <a:alphaModFix/>
          </a:blip>
          <a:srcRect/>
          <a:stretch/>
        </p:blipFill>
        <p:spPr>
          <a:xfrm>
            <a:off x="2006301" y="443006"/>
            <a:ext cx="7620000" cy="3175000"/>
          </a:xfrm>
          <a:prstGeom prst="rect">
            <a:avLst/>
          </a:prstGeom>
          <a:noFill/>
          <a:ln>
            <a:noFill/>
          </a:ln>
        </p:spPr>
      </p:pic>
      <p:sp>
        <p:nvSpPr>
          <p:cNvPr id="182" name="Google Shape;182;p27"/>
          <p:cNvSpPr/>
          <p:nvPr/>
        </p:nvSpPr>
        <p:spPr>
          <a:xfrm>
            <a:off x="365760" y="3948056"/>
            <a:ext cx="11413864" cy="2635624"/>
          </a:xfrm>
          <a:prstGeom prst="bevel">
            <a:avLst>
              <a:gd name="adj" fmla="val 12500"/>
            </a:avLst>
          </a:prstGeom>
          <a:solidFill>
            <a:srgbClr val="C7DF51"/>
          </a:solidFill>
          <a:ln w="12700"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dirty="0">
                <a:solidFill>
                  <a:schemeClr val="dk1"/>
                </a:solidFill>
                <a:latin typeface="Calibri"/>
                <a:ea typeface="Calibri"/>
                <a:cs typeface="Calibri"/>
                <a:sym typeface="Calibri"/>
              </a:rPr>
              <a:t>Наде Христових ученика су се испуниле. Дан Педесетнице у који је био утврђен Стари Завет, постао је дан утврђења Новог Завета. Царство Божије на земљи се открило.</a:t>
            </a:r>
            <a:endParaRPr dirty="0"/>
          </a:p>
          <a:p>
            <a:pPr marL="0" marR="0" lvl="0" indent="0" algn="ctr" rtl="0">
              <a:spcBef>
                <a:spcPts val="0"/>
              </a:spcBef>
              <a:spcAft>
                <a:spcPts val="0"/>
              </a:spcAft>
              <a:buNone/>
            </a:pPr>
            <a:r>
              <a:rPr lang="sr-Cyrl-RS" sz="2800" b="1" i="0" u="none" strike="noStrike" cap="none" dirty="0">
                <a:solidFill>
                  <a:schemeClr val="dk1"/>
                </a:solidFill>
                <a:latin typeface="Calibri"/>
                <a:ea typeface="Calibri"/>
                <a:cs typeface="Calibri"/>
                <a:sym typeface="Calibri"/>
              </a:rPr>
              <a:t>Педесетница се назива рођенданом Цркве.</a:t>
            </a:r>
            <a:endParaRPr sz="2800" b="1"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8"/>
          <p:cNvPicPr preferRelativeResize="0"/>
          <p:nvPr/>
        </p:nvPicPr>
        <p:blipFill rotWithShape="1">
          <a:blip r:embed="rId3">
            <a:alphaModFix/>
          </a:blip>
          <a:srcRect/>
          <a:stretch/>
        </p:blipFill>
        <p:spPr>
          <a:xfrm>
            <a:off x="7895865" y="1542075"/>
            <a:ext cx="4023608" cy="5015943"/>
          </a:xfrm>
          <a:prstGeom prst="rect">
            <a:avLst/>
          </a:prstGeom>
          <a:noFill/>
          <a:ln>
            <a:noFill/>
          </a:ln>
        </p:spPr>
      </p:pic>
      <p:pic>
        <p:nvPicPr>
          <p:cNvPr id="188" name="Google Shape;188;p28"/>
          <p:cNvPicPr preferRelativeResize="0"/>
          <p:nvPr/>
        </p:nvPicPr>
        <p:blipFill rotWithShape="1">
          <a:blip r:embed="rId4">
            <a:alphaModFix/>
          </a:blip>
          <a:srcRect/>
          <a:stretch/>
        </p:blipFill>
        <p:spPr>
          <a:xfrm>
            <a:off x="182880" y="1542075"/>
            <a:ext cx="3810000" cy="5010150"/>
          </a:xfrm>
          <a:prstGeom prst="rect">
            <a:avLst/>
          </a:prstGeom>
          <a:noFill/>
          <a:ln>
            <a:noFill/>
          </a:ln>
        </p:spPr>
      </p:pic>
      <p:sp>
        <p:nvSpPr>
          <p:cNvPr id="189" name="Google Shape;189;p28"/>
          <p:cNvSpPr/>
          <p:nvPr/>
        </p:nvSpPr>
        <p:spPr>
          <a:xfrm>
            <a:off x="182880" y="344244"/>
            <a:ext cx="4840941" cy="1011219"/>
          </a:xfrm>
          <a:prstGeom prst="plaque">
            <a:avLst>
              <a:gd name="adj" fmla="val 16667"/>
            </a:avLst>
          </a:prstGeom>
          <a:solidFill>
            <a:srgbClr val="FF99FF"/>
          </a:solidFill>
          <a:ln w="952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Вазнесење Господње = Спасовдан</a:t>
            </a:r>
            <a:endParaRPr sz="2800" b="1" i="0" u="none" strike="noStrike" cap="none">
              <a:solidFill>
                <a:schemeClr val="dk1"/>
              </a:solidFill>
              <a:latin typeface="Calibri"/>
              <a:ea typeface="Calibri"/>
              <a:cs typeface="Calibri"/>
              <a:sym typeface="Calibri"/>
            </a:endParaRPr>
          </a:p>
        </p:txBody>
      </p:sp>
      <p:sp>
        <p:nvSpPr>
          <p:cNvPr id="190" name="Google Shape;190;p28"/>
          <p:cNvSpPr/>
          <p:nvPr/>
        </p:nvSpPr>
        <p:spPr>
          <a:xfrm>
            <a:off x="6314739" y="344243"/>
            <a:ext cx="5604734" cy="1011219"/>
          </a:xfrm>
          <a:prstGeom prst="plaque">
            <a:avLst>
              <a:gd name="adj" fmla="val 16667"/>
            </a:avLst>
          </a:prstGeom>
          <a:solidFill>
            <a:srgbClr val="FF99FF"/>
          </a:solidFill>
          <a:ln w="952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Педесетница = Силазак Светог Духа на апостоле = Света Тројица</a:t>
            </a:r>
            <a:endParaRPr sz="2800" b="1" i="0" u="none" strike="noStrike" cap="none">
              <a:solidFill>
                <a:schemeClr val="dk1"/>
              </a:solidFill>
              <a:latin typeface="Calibri"/>
              <a:ea typeface="Calibri"/>
              <a:cs typeface="Calibri"/>
              <a:sym typeface="Calibri"/>
            </a:endParaRPr>
          </a:p>
        </p:txBody>
      </p:sp>
      <p:sp>
        <p:nvSpPr>
          <p:cNvPr id="191" name="Google Shape;191;p28"/>
          <p:cNvSpPr txBox="1"/>
          <p:nvPr/>
        </p:nvSpPr>
        <p:spPr>
          <a:xfrm>
            <a:off x="4260027" y="1710466"/>
            <a:ext cx="3442447" cy="440120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r-Cyrl-RS" sz="2800" b="1" i="0" u="sng" strike="noStrike" cap="none">
                <a:solidFill>
                  <a:srgbClr val="7030A0"/>
                </a:solidFill>
                <a:latin typeface="Calibri"/>
                <a:ea typeface="Calibri"/>
                <a:cs typeface="Calibri"/>
                <a:sym typeface="Calibri"/>
              </a:rPr>
              <a:t>Вазнесење Господње </a:t>
            </a:r>
            <a:r>
              <a:rPr lang="sr-Cyrl-RS" sz="2800" b="1" i="0" u="none" strike="noStrike" cap="none">
                <a:solidFill>
                  <a:schemeClr val="dk1"/>
                </a:solidFill>
                <a:latin typeface="Calibri"/>
                <a:ea typeface="Calibri"/>
                <a:cs typeface="Calibri"/>
                <a:sym typeface="Calibri"/>
              </a:rPr>
              <a:t>се прославља 40 дана после Васкрса и увек пада у четвртак.</a:t>
            </a:r>
            <a:endParaRPr/>
          </a:p>
          <a:p>
            <a:pPr marL="0" marR="0" lvl="0" indent="0" algn="ctr" rtl="0">
              <a:spcBef>
                <a:spcPts val="0"/>
              </a:spcBef>
              <a:spcAft>
                <a:spcPts val="0"/>
              </a:spcAft>
              <a:buNone/>
            </a:pPr>
            <a:endParaRPr sz="28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sr-Cyrl-RS" sz="2800" b="1" i="0" u="sng" strike="noStrike" cap="none">
                <a:solidFill>
                  <a:srgbClr val="7030A0"/>
                </a:solidFill>
                <a:latin typeface="Calibri"/>
                <a:ea typeface="Calibri"/>
                <a:cs typeface="Calibri"/>
                <a:sym typeface="Calibri"/>
              </a:rPr>
              <a:t>Педесетница</a:t>
            </a:r>
            <a:r>
              <a:rPr lang="sr-Cyrl-RS" sz="2800" b="1" i="0" u="none" strike="noStrike" cap="none">
                <a:solidFill>
                  <a:schemeClr val="dk1"/>
                </a:solidFill>
                <a:latin typeface="Calibri"/>
                <a:ea typeface="Calibri"/>
                <a:cs typeface="Calibri"/>
                <a:sym typeface="Calibri"/>
              </a:rPr>
              <a:t> се прославља 50 дана после Васкрса и увек пада у недељу.</a:t>
            </a:r>
            <a:endParaRPr sz="2800" b="1"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4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p:nvPr/>
        </p:nvSpPr>
        <p:spPr>
          <a:xfrm>
            <a:off x="268941" y="295835"/>
            <a:ext cx="11577918" cy="739589"/>
          </a:xfrm>
          <a:prstGeom prst="plaque">
            <a:avLst>
              <a:gd name="adj" fmla="val 16667"/>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4400" b="1" i="0" u="none" strike="noStrike" cap="none">
                <a:solidFill>
                  <a:schemeClr val="dk1"/>
                </a:solidFill>
                <a:latin typeface="Calibri"/>
                <a:ea typeface="Calibri"/>
                <a:cs typeface="Calibri"/>
                <a:sym typeface="Calibri"/>
              </a:rPr>
              <a:t>ДА СЕ ПОДСЕТИМО!</a:t>
            </a:r>
            <a:endParaRPr sz="4400" b="1" i="0" u="none" strike="noStrike" cap="none">
              <a:solidFill>
                <a:schemeClr val="dk1"/>
              </a:solidFill>
              <a:latin typeface="Calibri"/>
              <a:ea typeface="Calibri"/>
              <a:cs typeface="Calibri"/>
              <a:sym typeface="Calibri"/>
            </a:endParaRPr>
          </a:p>
        </p:txBody>
      </p:sp>
      <p:sp>
        <p:nvSpPr>
          <p:cNvPr id="197" name="Google Shape;197;p29"/>
          <p:cNvSpPr/>
          <p:nvPr/>
        </p:nvSpPr>
        <p:spPr>
          <a:xfrm>
            <a:off x="7240791" y="4919395"/>
            <a:ext cx="4491317" cy="1532964"/>
          </a:xfrm>
          <a:prstGeom prst="ellipse">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1. Шта се догодило на празник Спасовдан?</a:t>
            </a:r>
            <a:endParaRPr sz="2800" b="1" i="0" u="none" strike="noStrike" cap="none">
              <a:solidFill>
                <a:schemeClr val="dk1"/>
              </a:solidFill>
              <a:latin typeface="Calibri"/>
              <a:ea typeface="Calibri"/>
              <a:cs typeface="Calibri"/>
              <a:sym typeface="Calibri"/>
            </a:endParaRPr>
          </a:p>
        </p:txBody>
      </p:sp>
      <p:sp>
        <p:nvSpPr>
          <p:cNvPr id="198" name="Google Shape;198;p29"/>
          <p:cNvSpPr/>
          <p:nvPr/>
        </p:nvSpPr>
        <p:spPr>
          <a:xfrm>
            <a:off x="385482" y="1412393"/>
            <a:ext cx="4491317" cy="1532964"/>
          </a:xfrm>
          <a:prstGeom prst="ellipse">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2. Шта се догодило на празник Педесетница?</a:t>
            </a:r>
            <a:endParaRPr sz="2800" b="1" i="0" u="none" strike="noStrike" cap="none">
              <a:solidFill>
                <a:schemeClr val="dk1"/>
              </a:solidFill>
              <a:latin typeface="Calibri"/>
              <a:ea typeface="Calibri"/>
              <a:cs typeface="Calibri"/>
              <a:sym typeface="Calibri"/>
            </a:endParaRPr>
          </a:p>
        </p:txBody>
      </p:sp>
      <p:sp>
        <p:nvSpPr>
          <p:cNvPr id="199" name="Google Shape;199;p29"/>
          <p:cNvSpPr/>
          <p:nvPr/>
        </p:nvSpPr>
        <p:spPr>
          <a:xfrm>
            <a:off x="385482" y="4915351"/>
            <a:ext cx="4491317" cy="1532964"/>
          </a:xfrm>
          <a:prstGeom prst="ellipse">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3. Када се слави Вазнесење Господње?</a:t>
            </a:r>
            <a:endParaRPr sz="2800" b="1" i="0" u="none" strike="noStrike" cap="none">
              <a:solidFill>
                <a:schemeClr val="dk1"/>
              </a:solidFill>
              <a:latin typeface="Calibri"/>
              <a:ea typeface="Calibri"/>
              <a:cs typeface="Calibri"/>
              <a:sym typeface="Calibri"/>
            </a:endParaRPr>
          </a:p>
        </p:txBody>
      </p:sp>
      <p:sp>
        <p:nvSpPr>
          <p:cNvPr id="200" name="Google Shape;200;p29"/>
          <p:cNvSpPr/>
          <p:nvPr/>
        </p:nvSpPr>
        <p:spPr>
          <a:xfrm>
            <a:off x="3625325" y="2621286"/>
            <a:ext cx="4866940" cy="2689412"/>
          </a:xfrm>
          <a:prstGeom prst="ellipse">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5. Како је то могуће да су апостоли говорили на више језика и да су их сви разумели?</a:t>
            </a:r>
            <a:endParaRPr sz="2800" b="1" i="0" u="none" strike="noStrike" cap="none">
              <a:solidFill>
                <a:schemeClr val="dk1"/>
              </a:solidFill>
              <a:latin typeface="Calibri"/>
              <a:ea typeface="Calibri"/>
              <a:cs typeface="Calibri"/>
              <a:sym typeface="Calibri"/>
            </a:endParaRPr>
          </a:p>
        </p:txBody>
      </p:sp>
      <p:sp>
        <p:nvSpPr>
          <p:cNvPr id="201" name="Google Shape;201;p29"/>
          <p:cNvSpPr/>
          <p:nvPr/>
        </p:nvSpPr>
        <p:spPr>
          <a:xfrm>
            <a:off x="7240790" y="1412393"/>
            <a:ext cx="4491317" cy="1532964"/>
          </a:xfrm>
          <a:prstGeom prst="ellipse">
            <a:avLst/>
          </a:prstGeom>
          <a:gradFill>
            <a:gsLst>
              <a:gs pos="0">
                <a:srgbClr val="A6B6DE"/>
              </a:gs>
              <a:gs pos="50000">
                <a:srgbClr val="98AAD9"/>
              </a:gs>
              <a:gs pos="100000">
                <a:srgbClr val="859CD7"/>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4. Када се слави силазак Светог Духа на апостоле?</a:t>
            </a:r>
            <a:endParaRPr sz="2800" b="1"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9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822"/>
                                        <p:tgtEl>
                                          <p:spTgt spid="1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fade">
                                      <p:cBhvr>
                                        <p:cTn id="12" dur="1822"/>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1822"/>
                                        <p:tgtEl>
                                          <p:spTgt spid="1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gtEl>
                                        <p:attrNameLst>
                                          <p:attrName>style.visibility</p:attrName>
                                        </p:attrNameLst>
                                      </p:cBhvr>
                                      <p:to>
                                        <p:strVal val="visible"/>
                                      </p:to>
                                    </p:set>
                                    <p:animEffect transition="in" filter="fade">
                                      <p:cBhvr>
                                        <p:cTn id="22" dur="1822"/>
                                        <p:tgtEl>
                                          <p:spTgt spid="2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
                                        </p:tgtEl>
                                        <p:attrNameLst>
                                          <p:attrName>style.visibility</p:attrName>
                                        </p:attrNameLst>
                                      </p:cBhvr>
                                      <p:to>
                                        <p:strVal val="visible"/>
                                      </p:to>
                                    </p:set>
                                    <p:animEffect transition="in" filter="fade">
                                      <p:cBhvr>
                                        <p:cTn id="27" dur="1822"/>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p:nvPr/>
        </p:nvSpPr>
        <p:spPr>
          <a:xfrm>
            <a:off x="268941" y="295835"/>
            <a:ext cx="11577918" cy="739589"/>
          </a:xfrm>
          <a:prstGeom prst="plaque">
            <a:avLst>
              <a:gd name="adj" fmla="val 16667"/>
            </a:avLst>
          </a:prstGeom>
          <a:solidFill>
            <a:schemeClr val="accent4"/>
          </a:solidFill>
          <a:ln w="9525" cap="flat" cmpd="sng">
            <a:solidFill>
              <a:srgbClr val="0C0C0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4400" b="1" i="0" u="none" strike="noStrike" cap="none">
                <a:solidFill>
                  <a:schemeClr val="dk1"/>
                </a:solidFill>
                <a:latin typeface="Calibri"/>
                <a:ea typeface="Calibri"/>
                <a:cs typeface="Calibri"/>
                <a:sym typeface="Calibri"/>
              </a:rPr>
              <a:t>ПРЕПОЗНАЈ ИКОНЕ!</a:t>
            </a:r>
            <a:endParaRPr sz="4400" b="1" i="0" u="none" strike="noStrike" cap="none">
              <a:solidFill>
                <a:schemeClr val="dk1"/>
              </a:solidFill>
              <a:latin typeface="Calibri"/>
              <a:ea typeface="Calibri"/>
              <a:cs typeface="Calibri"/>
              <a:sym typeface="Calibri"/>
            </a:endParaRPr>
          </a:p>
        </p:txBody>
      </p:sp>
      <p:pic>
        <p:nvPicPr>
          <p:cNvPr id="207" name="Google Shape;207;p30"/>
          <p:cNvPicPr preferRelativeResize="0"/>
          <p:nvPr/>
        </p:nvPicPr>
        <p:blipFill rotWithShape="1">
          <a:blip r:embed="rId3">
            <a:alphaModFix/>
          </a:blip>
          <a:srcRect/>
          <a:stretch/>
        </p:blipFill>
        <p:spPr>
          <a:xfrm>
            <a:off x="4068183" y="1361483"/>
            <a:ext cx="3979433" cy="5232954"/>
          </a:xfrm>
          <a:prstGeom prst="rect">
            <a:avLst/>
          </a:prstGeom>
          <a:noFill/>
          <a:ln>
            <a:noFill/>
          </a:ln>
          <a:effectLst>
            <a:outerShdw blurRad="292100" dist="139700" dir="2700000" algn="tl" rotWithShape="0">
              <a:srgbClr val="333333">
                <a:alpha val="64705"/>
              </a:srgbClr>
            </a:outerShdw>
          </a:effectLst>
        </p:spPr>
      </p:pic>
      <p:pic>
        <p:nvPicPr>
          <p:cNvPr id="208" name="Google Shape;208;p30"/>
          <p:cNvPicPr preferRelativeResize="0"/>
          <p:nvPr/>
        </p:nvPicPr>
        <p:blipFill rotWithShape="1">
          <a:blip r:embed="rId4">
            <a:alphaModFix/>
          </a:blip>
          <a:srcRect/>
          <a:stretch/>
        </p:blipFill>
        <p:spPr>
          <a:xfrm>
            <a:off x="232058" y="1360842"/>
            <a:ext cx="3663517" cy="5233595"/>
          </a:xfrm>
          <a:prstGeom prst="rect">
            <a:avLst/>
          </a:prstGeom>
          <a:noFill/>
          <a:ln>
            <a:noFill/>
          </a:ln>
          <a:effectLst>
            <a:outerShdw blurRad="292100" dist="139700" dir="2700000" algn="tl" rotWithShape="0">
              <a:srgbClr val="333333">
                <a:alpha val="64705"/>
              </a:srgbClr>
            </a:outerShdw>
          </a:effectLst>
        </p:spPr>
      </p:pic>
      <p:pic>
        <p:nvPicPr>
          <p:cNvPr id="209" name="Google Shape;209;p30"/>
          <p:cNvPicPr preferRelativeResize="0"/>
          <p:nvPr/>
        </p:nvPicPr>
        <p:blipFill rotWithShape="1">
          <a:blip r:embed="rId5">
            <a:alphaModFix/>
          </a:blip>
          <a:srcRect/>
          <a:stretch/>
        </p:blipFill>
        <p:spPr>
          <a:xfrm>
            <a:off x="8220224" y="1360842"/>
            <a:ext cx="3739126" cy="5233595"/>
          </a:xfrm>
          <a:prstGeom prst="rect">
            <a:avLst/>
          </a:prstGeom>
          <a:noFill/>
          <a:ln>
            <a:noFill/>
          </a:ln>
          <a:effectLst>
            <a:outerShdw blurRad="292100" dist="139700" dir="2700000" algn="tl" rotWithShape="0">
              <a:srgbClr val="333333">
                <a:alpha val="64705"/>
              </a:srgbClr>
            </a:outerShdw>
          </a:effectLst>
        </p:spPr>
      </p:pic>
    </p:spTree>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500"/>
                                        <p:tgtEl>
                                          <p:spTgt spid="208"/>
                                        </p:tgtEl>
                                        <p:attrNameLst>
                                          <p:attrName>ppt_w</p:attrName>
                                        </p:attrNameLst>
                                      </p:cBhvr>
                                      <p:tavLst>
                                        <p:tav tm="0">
                                          <p:val>
                                            <p:strVal val="0"/>
                                          </p:val>
                                        </p:tav>
                                        <p:tav tm="100000">
                                          <p:val>
                                            <p:strVal val="#ppt_w"/>
                                          </p:val>
                                        </p:tav>
                                      </p:tavLst>
                                    </p:anim>
                                    <p:anim calcmode="lin" valueType="num">
                                      <p:cBhvr additive="base">
                                        <p:cTn id="8" dur="500"/>
                                        <p:tgtEl>
                                          <p:spTgt spid="20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7"/>
                                        </p:tgtEl>
                                        <p:attrNameLst>
                                          <p:attrName>style.visibility</p:attrName>
                                        </p:attrNameLst>
                                      </p:cBhvr>
                                      <p:to>
                                        <p:strVal val="visible"/>
                                      </p:to>
                                    </p:set>
                                    <p:anim calcmode="lin" valueType="num">
                                      <p:cBhvr additive="base">
                                        <p:cTn id="13" dur="500"/>
                                        <p:tgtEl>
                                          <p:spTgt spid="207"/>
                                        </p:tgtEl>
                                        <p:attrNameLst>
                                          <p:attrName>ppt_w</p:attrName>
                                        </p:attrNameLst>
                                      </p:cBhvr>
                                      <p:tavLst>
                                        <p:tav tm="0">
                                          <p:val>
                                            <p:strVal val="0"/>
                                          </p:val>
                                        </p:tav>
                                        <p:tav tm="100000">
                                          <p:val>
                                            <p:strVal val="#ppt_w"/>
                                          </p:val>
                                        </p:tav>
                                      </p:tavLst>
                                    </p:anim>
                                    <p:anim calcmode="lin" valueType="num">
                                      <p:cBhvr additive="base">
                                        <p:cTn id="14" dur="500"/>
                                        <p:tgtEl>
                                          <p:spTgt spid="207"/>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500"/>
                                        <p:tgtEl>
                                          <p:spTgt spid="209"/>
                                        </p:tgtEl>
                                        <p:attrNameLst>
                                          <p:attrName>ppt_w</p:attrName>
                                        </p:attrNameLst>
                                      </p:cBhvr>
                                      <p:tavLst>
                                        <p:tav tm="0">
                                          <p:val>
                                            <p:strVal val="0"/>
                                          </p:val>
                                        </p:tav>
                                        <p:tav tm="100000">
                                          <p:val>
                                            <p:strVal val="#ppt_w"/>
                                          </p:val>
                                        </p:tav>
                                      </p:tavLst>
                                    </p:anim>
                                    <p:anim calcmode="lin" valueType="num">
                                      <p:cBhvr additive="base">
                                        <p:cTn id="20" dur="500"/>
                                        <p:tgtEl>
                                          <p:spTgt spid="2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4"/>
          <p:cNvPicPr preferRelativeResize="0"/>
          <p:nvPr/>
        </p:nvPicPr>
        <p:blipFill rotWithShape="1">
          <a:blip r:embed="rId3">
            <a:alphaModFix/>
          </a:blip>
          <a:srcRect/>
          <a:stretch/>
        </p:blipFill>
        <p:spPr>
          <a:xfrm>
            <a:off x="7031841" y="72391"/>
            <a:ext cx="5160159" cy="6785609"/>
          </a:xfrm>
          <a:prstGeom prst="rect">
            <a:avLst/>
          </a:prstGeom>
          <a:noFill/>
          <a:ln>
            <a:noFill/>
          </a:ln>
        </p:spPr>
      </p:pic>
      <p:sp>
        <p:nvSpPr>
          <p:cNvPr id="92" name="Google Shape;92;p14"/>
          <p:cNvSpPr/>
          <p:nvPr/>
        </p:nvSpPr>
        <p:spPr>
          <a:xfrm>
            <a:off x="457200" y="349624"/>
            <a:ext cx="6414247" cy="6158752"/>
          </a:xfrm>
          <a:prstGeom prst="frame">
            <a:avLst>
              <a:gd name="adj1" fmla="val 595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8000" b="1" i="0" u="none" strike="noStrike" cap="none">
                <a:solidFill>
                  <a:schemeClr val="dk1"/>
                </a:solidFill>
                <a:latin typeface="Calibri"/>
                <a:ea typeface="Calibri"/>
                <a:cs typeface="Calibri"/>
                <a:sym typeface="Calibri"/>
              </a:rPr>
              <a:t>ВАЗНЕСЕЊЕ ГОСПОДЊЕ</a:t>
            </a:r>
            <a:endParaRPr sz="8000" b="1"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p:nvPr/>
        </p:nvSpPr>
        <p:spPr>
          <a:xfrm>
            <a:off x="268941" y="295835"/>
            <a:ext cx="11577918" cy="739589"/>
          </a:xfrm>
          <a:prstGeom prst="plaque">
            <a:avLst>
              <a:gd name="adj" fmla="val 16667"/>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4400" b="1" i="0" u="none" strike="noStrike" cap="none">
                <a:solidFill>
                  <a:schemeClr val="dk1"/>
                </a:solidFill>
                <a:latin typeface="Calibri"/>
                <a:ea typeface="Calibri"/>
                <a:cs typeface="Calibri"/>
                <a:sym typeface="Calibri"/>
              </a:rPr>
              <a:t>ПИТАЊА ЗА УЧЕНИКЕ!</a:t>
            </a:r>
            <a:endParaRPr sz="4400" b="1" i="0" u="none" strike="noStrike" cap="none">
              <a:solidFill>
                <a:schemeClr val="dk1"/>
              </a:solidFill>
              <a:latin typeface="Calibri"/>
              <a:ea typeface="Calibri"/>
              <a:cs typeface="Calibri"/>
              <a:sym typeface="Calibri"/>
            </a:endParaRPr>
          </a:p>
        </p:txBody>
      </p:sp>
      <p:sp>
        <p:nvSpPr>
          <p:cNvPr id="98" name="Google Shape;98;p15"/>
          <p:cNvSpPr/>
          <p:nvPr/>
        </p:nvSpPr>
        <p:spPr>
          <a:xfrm>
            <a:off x="3812241" y="3050245"/>
            <a:ext cx="4491317" cy="1532964"/>
          </a:xfrm>
          <a:prstGeom prst="ellipse">
            <a:avLst/>
          </a:prstGeom>
          <a:solidFill>
            <a:srgbClr val="F7CAAC"/>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1. Шта се догодило на дан Васкрсења?</a:t>
            </a:r>
            <a:endParaRPr sz="2800" b="1" i="0" u="none" strike="noStrike" cap="none">
              <a:solidFill>
                <a:schemeClr val="dk1"/>
              </a:solidFill>
              <a:latin typeface="Calibri"/>
              <a:ea typeface="Calibri"/>
              <a:cs typeface="Calibri"/>
              <a:sym typeface="Calibri"/>
            </a:endParaRPr>
          </a:p>
        </p:txBody>
      </p:sp>
      <p:sp>
        <p:nvSpPr>
          <p:cNvPr id="99" name="Google Shape;99;p15"/>
          <p:cNvSpPr/>
          <p:nvPr/>
        </p:nvSpPr>
        <p:spPr>
          <a:xfrm>
            <a:off x="560293" y="4563036"/>
            <a:ext cx="4491317" cy="1532964"/>
          </a:xfrm>
          <a:prstGeom prst="ellipse">
            <a:avLst/>
          </a:prstGeom>
          <a:solidFill>
            <a:srgbClr val="F4B081"/>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4. Колико дуго је Христос био на земљи?</a:t>
            </a:r>
            <a:endParaRPr sz="2800" b="1" i="0" u="none" strike="noStrike" cap="none">
              <a:solidFill>
                <a:schemeClr val="dk1"/>
              </a:solidFill>
              <a:latin typeface="Calibri"/>
              <a:ea typeface="Calibri"/>
              <a:cs typeface="Calibri"/>
              <a:sym typeface="Calibri"/>
            </a:endParaRPr>
          </a:p>
        </p:txBody>
      </p:sp>
      <p:sp>
        <p:nvSpPr>
          <p:cNvPr id="100" name="Google Shape;100;p15"/>
          <p:cNvSpPr/>
          <p:nvPr/>
        </p:nvSpPr>
        <p:spPr>
          <a:xfrm>
            <a:off x="7109010" y="4563036"/>
            <a:ext cx="4491317" cy="1532964"/>
          </a:xfrm>
          <a:prstGeom prst="ellipse">
            <a:avLst/>
          </a:prstGeom>
          <a:solidFill>
            <a:srgbClr val="C55A11"/>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3. Да ли се Христос јављао људима када је васкрсао?</a:t>
            </a:r>
            <a:endParaRPr sz="2800" b="1" i="0" u="none" strike="noStrike" cap="none">
              <a:solidFill>
                <a:schemeClr val="dk1"/>
              </a:solidFill>
              <a:latin typeface="Calibri"/>
              <a:ea typeface="Calibri"/>
              <a:cs typeface="Calibri"/>
              <a:sym typeface="Calibri"/>
            </a:endParaRPr>
          </a:p>
        </p:txBody>
      </p:sp>
      <p:sp>
        <p:nvSpPr>
          <p:cNvPr id="101" name="Google Shape;101;p15"/>
          <p:cNvSpPr/>
          <p:nvPr/>
        </p:nvSpPr>
        <p:spPr>
          <a:xfrm>
            <a:off x="7109009" y="1497108"/>
            <a:ext cx="4491317" cy="1532964"/>
          </a:xfrm>
          <a:prstGeom prst="ellipse">
            <a:avLst/>
          </a:prstGeom>
          <a:solidFill>
            <a:srgbClr val="FBE4D4"/>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2. Ко је први видео да Христос није у гробу?</a:t>
            </a:r>
            <a:endParaRPr sz="2800" b="1" i="0" u="none" strike="noStrike" cap="none">
              <a:solidFill>
                <a:schemeClr val="dk1"/>
              </a:solidFill>
              <a:latin typeface="Calibri"/>
              <a:ea typeface="Calibri"/>
              <a:cs typeface="Calibri"/>
              <a:sym typeface="Calibri"/>
            </a:endParaRPr>
          </a:p>
        </p:txBody>
      </p:sp>
      <p:sp>
        <p:nvSpPr>
          <p:cNvPr id="102" name="Google Shape;102;p15"/>
          <p:cNvSpPr/>
          <p:nvPr/>
        </p:nvSpPr>
        <p:spPr>
          <a:xfrm>
            <a:off x="560293" y="1501591"/>
            <a:ext cx="4491317" cy="1532964"/>
          </a:xfrm>
          <a:prstGeom prst="ellipse">
            <a:avLst/>
          </a:prstGeom>
          <a:solidFill>
            <a:srgbClr val="FFD966"/>
          </a:solidFill>
          <a:ln w="12700" cap="flat" cmpd="sng">
            <a:solidFill>
              <a:srgbClr val="833C0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a:solidFill>
                  <a:schemeClr val="dk1"/>
                </a:solidFill>
                <a:latin typeface="Calibri"/>
                <a:ea typeface="Calibri"/>
                <a:cs typeface="Calibri"/>
                <a:sym typeface="Calibri"/>
              </a:rPr>
              <a:t>5. После колико дана се Христос вазнео на небо?</a:t>
            </a:r>
            <a:endParaRPr sz="2800" b="1"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500"/>
                                        <p:tgtEl>
                                          <p:spTgt spid="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p:nvPr/>
        </p:nvSpPr>
        <p:spPr>
          <a:xfrm>
            <a:off x="309283" y="1075762"/>
            <a:ext cx="5002305" cy="4733365"/>
          </a:xfrm>
          <a:prstGeom prst="bevel">
            <a:avLst>
              <a:gd name="adj" fmla="val 6764"/>
            </a:avLst>
          </a:prstGeom>
          <a:gradFill>
            <a:gsLst>
              <a:gs pos="0">
                <a:srgbClr val="9A9A9A"/>
              </a:gs>
              <a:gs pos="50000">
                <a:srgbClr val="8D8D8D"/>
              </a:gs>
              <a:gs pos="100000">
                <a:srgbClr val="787878"/>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3200" b="1" i="0" u="none" strike="noStrike" cap="none" dirty="0">
                <a:solidFill>
                  <a:schemeClr val="dk1"/>
                </a:solidFill>
                <a:latin typeface="Calibri"/>
                <a:ea typeface="Calibri"/>
                <a:cs typeface="Calibri"/>
                <a:sym typeface="Calibri"/>
              </a:rPr>
              <a:t>У четрдесети дан по васкрсењу Христовом, апостоли су се скупили. Тада им се Исус Христос јавио – десети пут. Извео их је на гору Маслинску.</a:t>
            </a:r>
            <a:endParaRPr sz="3200" b="1" i="0" u="none" strike="noStrike" cap="none" dirty="0">
              <a:solidFill>
                <a:schemeClr val="dk1"/>
              </a:solidFill>
              <a:latin typeface="Calibri"/>
              <a:ea typeface="Calibri"/>
              <a:cs typeface="Calibri"/>
              <a:sym typeface="Calibri"/>
            </a:endParaRPr>
          </a:p>
        </p:txBody>
      </p:sp>
      <p:pic>
        <p:nvPicPr>
          <p:cNvPr id="108" name="Google Shape;108;p16"/>
          <p:cNvPicPr preferRelativeResize="0"/>
          <p:nvPr/>
        </p:nvPicPr>
        <p:blipFill rotWithShape="1">
          <a:blip r:embed="rId3">
            <a:alphaModFix/>
          </a:blip>
          <a:srcRect/>
          <a:stretch/>
        </p:blipFill>
        <p:spPr>
          <a:xfrm>
            <a:off x="5558119" y="995080"/>
            <a:ext cx="6526303" cy="489472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mc:AlternateContent xmlns:mc="http://schemas.openxmlformats.org/markup-compatibility/2006" xmlns:p14="http://schemas.microsoft.com/office/powerpoint/2010/main">
    <mc:Choice Requires="p14">
      <p:transition spd="slow" p14:dur="25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p:nvPr/>
        </p:nvSpPr>
        <p:spPr>
          <a:xfrm>
            <a:off x="1187825" y="381000"/>
            <a:ext cx="4464424" cy="1559858"/>
          </a:xfrm>
          <a:prstGeom prst="flowChartInternalStorage">
            <a:avLst/>
          </a:prstGeom>
          <a:solidFill>
            <a:srgbClr val="E1EFD8"/>
          </a:solidFill>
          <a:ln w="9525" cap="flat" cmpd="sng">
            <a:solidFill>
              <a:srgbClr val="3856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3200" b="1" i="0" u="none" strike="noStrike" cap="none">
                <a:solidFill>
                  <a:schemeClr val="dk1"/>
                </a:solidFill>
                <a:latin typeface="Calibri"/>
                <a:ea typeface="Calibri"/>
                <a:cs typeface="Calibri"/>
                <a:sym typeface="Calibri"/>
              </a:rPr>
              <a:t>Да ли је неверни Тома светитељ?</a:t>
            </a:r>
            <a:endParaRPr sz="3200" b="1" i="0" u="none" strike="noStrike" cap="none">
              <a:solidFill>
                <a:schemeClr val="dk1"/>
              </a:solidFill>
              <a:latin typeface="Calibri"/>
              <a:ea typeface="Calibri"/>
              <a:cs typeface="Calibri"/>
              <a:sym typeface="Calibri"/>
            </a:endParaRPr>
          </a:p>
        </p:txBody>
      </p:sp>
      <p:sp>
        <p:nvSpPr>
          <p:cNvPr id="114" name="Google Shape;114;p17"/>
          <p:cNvSpPr/>
          <p:nvPr/>
        </p:nvSpPr>
        <p:spPr>
          <a:xfrm>
            <a:off x="6167719" y="4894729"/>
            <a:ext cx="4464424" cy="1559858"/>
          </a:xfrm>
          <a:prstGeom prst="flowChartInternalStorage">
            <a:avLst/>
          </a:prstGeom>
          <a:solidFill>
            <a:srgbClr val="33CC33"/>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3200" b="1" i="0" u="none" strike="noStrike" cap="none">
                <a:solidFill>
                  <a:schemeClr val="dk1"/>
                </a:solidFill>
                <a:latin typeface="Calibri"/>
                <a:ea typeface="Calibri"/>
                <a:cs typeface="Calibri"/>
                <a:sym typeface="Calibri"/>
              </a:rPr>
              <a:t>Ко је био неверни Тома?</a:t>
            </a:r>
            <a:endParaRPr sz="3200" b="1" i="0" u="none" strike="noStrike" cap="none">
              <a:solidFill>
                <a:schemeClr val="dk1"/>
              </a:solidFill>
              <a:latin typeface="Calibri"/>
              <a:ea typeface="Calibri"/>
              <a:cs typeface="Calibri"/>
              <a:sym typeface="Calibri"/>
            </a:endParaRPr>
          </a:p>
        </p:txBody>
      </p:sp>
      <p:sp>
        <p:nvSpPr>
          <p:cNvPr id="115" name="Google Shape;115;p17"/>
          <p:cNvSpPr/>
          <p:nvPr/>
        </p:nvSpPr>
        <p:spPr>
          <a:xfrm>
            <a:off x="1187825" y="2637864"/>
            <a:ext cx="4464424" cy="1559858"/>
          </a:xfrm>
          <a:prstGeom prst="flowChartInternalStorage">
            <a:avLst/>
          </a:prstGeom>
          <a:solidFill>
            <a:srgbClr val="A8D08C"/>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3200" b="1" i="0" u="none" strike="noStrike" cap="none">
                <a:solidFill>
                  <a:schemeClr val="dk1"/>
                </a:solidFill>
                <a:latin typeface="Calibri"/>
                <a:ea typeface="Calibri"/>
                <a:cs typeface="Calibri"/>
                <a:sym typeface="Calibri"/>
              </a:rPr>
              <a:t>Да ли се Христос јављао апостолима?</a:t>
            </a:r>
            <a:endParaRPr sz="3200" b="1" i="0" u="none" strike="noStrike" cap="none">
              <a:solidFill>
                <a:schemeClr val="dk1"/>
              </a:solidFill>
              <a:latin typeface="Calibri"/>
              <a:ea typeface="Calibri"/>
              <a:cs typeface="Calibri"/>
              <a:sym typeface="Calibri"/>
            </a:endParaRPr>
          </a:p>
        </p:txBody>
      </p:sp>
      <p:sp>
        <p:nvSpPr>
          <p:cNvPr id="116" name="Google Shape;116;p17"/>
          <p:cNvSpPr/>
          <p:nvPr/>
        </p:nvSpPr>
        <p:spPr>
          <a:xfrm>
            <a:off x="6167719" y="381000"/>
            <a:ext cx="4464424" cy="1559858"/>
          </a:xfrm>
          <a:prstGeom prst="flowChartInternalStorage">
            <a:avLst/>
          </a:prstGeom>
          <a:solidFill>
            <a:srgbClr val="92D05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3200" b="1" i="0" u="none" strike="noStrike" cap="none">
                <a:solidFill>
                  <a:schemeClr val="dk1"/>
                </a:solidFill>
                <a:latin typeface="Calibri"/>
                <a:ea typeface="Calibri"/>
                <a:cs typeface="Calibri"/>
                <a:sym typeface="Calibri"/>
              </a:rPr>
              <a:t>Да ли су сви апостоли веровали у Христово јављање?</a:t>
            </a:r>
            <a:endParaRPr sz="3200" b="1" i="0" u="none" strike="noStrike" cap="none">
              <a:solidFill>
                <a:schemeClr val="dk1"/>
              </a:solidFill>
              <a:latin typeface="Calibri"/>
              <a:ea typeface="Calibri"/>
              <a:cs typeface="Calibri"/>
              <a:sym typeface="Calibri"/>
            </a:endParaRPr>
          </a:p>
        </p:txBody>
      </p:sp>
      <p:sp>
        <p:nvSpPr>
          <p:cNvPr id="117" name="Google Shape;117;p17"/>
          <p:cNvSpPr/>
          <p:nvPr/>
        </p:nvSpPr>
        <p:spPr>
          <a:xfrm>
            <a:off x="1187825" y="4894729"/>
            <a:ext cx="4464424" cy="1559858"/>
          </a:xfrm>
          <a:prstGeom prst="flowChartInternalStorage">
            <a:avLst/>
          </a:prstGeom>
          <a:solidFill>
            <a:srgbClr val="C4E0B2"/>
          </a:soli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3200" b="1" i="0" u="none" strike="noStrike" cap="none">
                <a:solidFill>
                  <a:schemeClr val="dk1"/>
                </a:solidFill>
                <a:latin typeface="Calibri"/>
                <a:ea typeface="Calibri"/>
                <a:cs typeface="Calibri"/>
                <a:sym typeface="Calibri"/>
              </a:rPr>
              <a:t>Да ли ми имамо права на покајање?</a:t>
            </a:r>
            <a:endParaRPr sz="3200" b="1" i="0" u="none" strike="noStrike" cap="none">
              <a:solidFill>
                <a:schemeClr val="dk1"/>
              </a:solidFill>
              <a:latin typeface="Calibri"/>
              <a:ea typeface="Calibri"/>
              <a:cs typeface="Calibri"/>
              <a:sym typeface="Calibri"/>
            </a:endParaRPr>
          </a:p>
        </p:txBody>
      </p:sp>
      <p:sp>
        <p:nvSpPr>
          <p:cNvPr id="118" name="Google Shape;118;p17"/>
          <p:cNvSpPr/>
          <p:nvPr/>
        </p:nvSpPr>
        <p:spPr>
          <a:xfrm>
            <a:off x="6167719" y="2637864"/>
            <a:ext cx="4464424" cy="1559858"/>
          </a:xfrm>
          <a:prstGeom prst="flowChartInternalStorage">
            <a:avLst/>
          </a:prstGeom>
          <a:solidFill>
            <a:srgbClr val="548135"/>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3200" b="1" i="0" u="none" strike="noStrike" cap="none">
                <a:solidFill>
                  <a:schemeClr val="dk1"/>
                </a:solidFill>
                <a:latin typeface="Calibri"/>
                <a:ea typeface="Calibri"/>
                <a:cs typeface="Calibri"/>
                <a:sym typeface="Calibri"/>
              </a:rPr>
              <a:t>На који начин се ми кајемо?</a:t>
            </a:r>
            <a:endParaRPr sz="32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p:tgtEl>
                                          <p:spTgt spid="11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 calcmode="lin" valueType="num">
                                      <p:cBhvr additive="base">
                                        <p:cTn id="12" dur="500"/>
                                        <p:tgtEl>
                                          <p:spTgt spid="1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
                                        </p:tgtEl>
                                        <p:attrNameLst>
                                          <p:attrName>style.visibility</p:attrName>
                                        </p:attrNameLst>
                                      </p:cBhvr>
                                      <p:to>
                                        <p:strVal val="visible"/>
                                      </p:to>
                                    </p:set>
                                    <p:anim calcmode="lin" valueType="num">
                                      <p:cBhvr additive="base">
                                        <p:cTn id="17" dur="500"/>
                                        <p:tgtEl>
                                          <p:spTgt spid="1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3"/>
                                        </p:tgtEl>
                                        <p:attrNameLst>
                                          <p:attrName>style.visibility</p:attrName>
                                        </p:attrNameLst>
                                      </p:cBhvr>
                                      <p:to>
                                        <p:strVal val="visible"/>
                                      </p:to>
                                    </p:set>
                                    <p:anim calcmode="lin" valueType="num">
                                      <p:cBhvr additive="base">
                                        <p:cTn id="22" dur="500"/>
                                        <p:tgtEl>
                                          <p:spTgt spid="1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anim calcmode="lin" valueType="num">
                                      <p:cBhvr additive="base">
                                        <p:cTn id="27" dur="500"/>
                                        <p:tgtEl>
                                          <p:spTgt spid="1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8"/>
                                        </p:tgtEl>
                                        <p:attrNameLst>
                                          <p:attrName>style.visibility</p:attrName>
                                        </p:attrNameLst>
                                      </p:cBhvr>
                                      <p:to>
                                        <p:strVal val="visible"/>
                                      </p:to>
                                    </p:set>
                                    <p:anim calcmode="lin" valueType="num">
                                      <p:cBhvr additive="base">
                                        <p:cTn id="32" dur="500"/>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8"/>
          <p:cNvPicPr preferRelativeResize="0"/>
          <p:nvPr/>
        </p:nvPicPr>
        <p:blipFill rotWithShape="1">
          <a:blip r:embed="rId3">
            <a:alphaModFix/>
          </a:blip>
          <a:srcRect/>
          <a:stretch/>
        </p:blipFill>
        <p:spPr>
          <a:xfrm>
            <a:off x="251627" y="1202727"/>
            <a:ext cx="5191125" cy="3333750"/>
          </a:xfrm>
          <a:prstGeom prst="roundRect">
            <a:avLst>
              <a:gd name="adj" fmla="val 8594"/>
            </a:avLst>
          </a:prstGeom>
          <a:solidFill>
            <a:srgbClr val="ECECEC"/>
          </a:solidFill>
          <a:ln>
            <a:noFill/>
          </a:ln>
          <a:effectLst>
            <a:reflection stA="38000" endPos="28000" dist="5000" dir="5400000" sy="-100000" algn="bl" rotWithShape="0"/>
          </a:effectLst>
        </p:spPr>
      </p:pic>
      <p:sp>
        <p:nvSpPr>
          <p:cNvPr id="124" name="Google Shape;124;p18"/>
          <p:cNvSpPr/>
          <p:nvPr/>
        </p:nvSpPr>
        <p:spPr>
          <a:xfrm>
            <a:off x="5819887" y="290457"/>
            <a:ext cx="5647765" cy="6185647"/>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3200" b="1" i="0" u="none" strike="noStrike" cap="none" dirty="0">
                <a:solidFill>
                  <a:schemeClr val="dk1"/>
                </a:solidFill>
                <a:latin typeface="Calibri"/>
                <a:ea typeface="Calibri"/>
                <a:cs typeface="Calibri"/>
                <a:sym typeface="Calibri"/>
              </a:rPr>
              <a:t>Христос је рекао ученицима да ће послати обећање Оца Свога на њих, а они да седе у граду Јерусалимском док се не обуку у силу с висине. Још им је рекао да их је Јован крстио водом, а да ће они бити крштени Духом Светим. Када су ово чули апостоли, много су се обрадовали.</a:t>
            </a:r>
            <a:endParaRPr sz="3200" b="1"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9"/>
          <p:cNvPicPr preferRelativeResize="0"/>
          <p:nvPr/>
        </p:nvPicPr>
        <p:blipFill rotWithShape="1">
          <a:blip r:embed="rId3">
            <a:alphaModFix/>
          </a:blip>
          <a:srcRect/>
          <a:stretch/>
        </p:blipFill>
        <p:spPr>
          <a:xfrm>
            <a:off x="6219712" y="1307054"/>
            <a:ext cx="5473849" cy="4105387"/>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130" name="Google Shape;130;p19"/>
          <p:cNvSpPr/>
          <p:nvPr/>
        </p:nvSpPr>
        <p:spPr>
          <a:xfrm>
            <a:off x="322729" y="225911"/>
            <a:ext cx="5583219" cy="6314738"/>
          </a:xfrm>
          <a:prstGeom prst="plaque">
            <a:avLst>
              <a:gd name="adj" fmla="val 9538"/>
            </a:avLst>
          </a:prstGeom>
          <a:solidFill>
            <a:srgbClr val="FF99FF"/>
          </a:solidFill>
          <a:ln w="952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dirty="0">
                <a:solidFill>
                  <a:schemeClr val="dk1"/>
                </a:solidFill>
                <a:latin typeface="Calibri"/>
                <a:ea typeface="Calibri"/>
                <a:cs typeface="Calibri"/>
                <a:sym typeface="Calibri"/>
              </a:rPr>
              <a:t>Са свих страна се чуло питање: „Господе, хоћеш ли сада начинити царство Израиљево?“ Међутим, на ове речи, Христос је одговорио Својим ученицима да није за њих да знају то, већ да ће примити силу када Дух Свети сиђе на њих. Још им је рекао да ће Му бити сведоци у Јерусалиму, Јудеју и Самарији, и све до краја земље.</a:t>
            </a:r>
            <a:endParaRPr sz="2800" b="1"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0"/>
          <p:cNvPicPr preferRelativeResize="0"/>
          <p:nvPr/>
        </p:nvPicPr>
        <p:blipFill rotWithShape="1">
          <a:blip r:embed="rId3">
            <a:alphaModFix/>
          </a:blip>
          <a:srcRect/>
          <a:stretch/>
        </p:blipFill>
        <p:spPr>
          <a:xfrm>
            <a:off x="1851155" y="2302137"/>
            <a:ext cx="7918361" cy="4027898"/>
          </a:xfrm>
          <a:prstGeom prst="rect">
            <a:avLst/>
          </a:prstGeom>
          <a:noFill/>
          <a:ln>
            <a:noFill/>
          </a:ln>
        </p:spPr>
      </p:pic>
      <p:sp>
        <p:nvSpPr>
          <p:cNvPr id="136" name="Google Shape;136;p20"/>
          <p:cNvSpPr txBox="1"/>
          <p:nvPr/>
        </p:nvSpPr>
        <p:spPr>
          <a:xfrm>
            <a:off x="699247" y="333487"/>
            <a:ext cx="10219765"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r-Cyrl-RS" sz="3200" b="1" i="0" u="none" strike="noStrike" cap="none" dirty="0">
                <a:solidFill>
                  <a:schemeClr val="dk1"/>
                </a:solidFill>
                <a:latin typeface="Calibri"/>
                <a:ea typeface="Calibri"/>
                <a:cs typeface="Calibri"/>
                <a:sym typeface="Calibri"/>
              </a:rPr>
              <a:t>После разговора са апостолима, Христос се вазнео на небо. Подигао је руке и благословио их је. Тада Га је сакрио облак небески, а ученици су Му се поклонили.</a:t>
            </a:r>
            <a:endParaRPr sz="3200" b="1"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1"/>
          <p:cNvPicPr preferRelativeResize="0"/>
          <p:nvPr/>
        </p:nvPicPr>
        <p:blipFill rotWithShape="1">
          <a:blip r:embed="rId3">
            <a:alphaModFix/>
          </a:blip>
          <a:srcRect/>
          <a:stretch/>
        </p:blipFill>
        <p:spPr>
          <a:xfrm>
            <a:off x="251421" y="2116556"/>
            <a:ext cx="6762563" cy="4497369"/>
          </a:xfrm>
          <a:prstGeom prst="rect">
            <a:avLst/>
          </a:prstGeom>
          <a:noFill/>
          <a:ln>
            <a:noFill/>
          </a:ln>
        </p:spPr>
      </p:pic>
      <p:sp>
        <p:nvSpPr>
          <p:cNvPr id="142" name="Google Shape;142;p21"/>
          <p:cNvSpPr/>
          <p:nvPr/>
        </p:nvSpPr>
        <p:spPr>
          <a:xfrm>
            <a:off x="251421" y="139849"/>
            <a:ext cx="6762563" cy="1775012"/>
          </a:xfrm>
          <a:prstGeom prst="flowChartTerminator">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dirty="0">
                <a:solidFill>
                  <a:schemeClr val="lt1"/>
                </a:solidFill>
                <a:latin typeface="Calibri"/>
                <a:ea typeface="Calibri"/>
                <a:cs typeface="Calibri"/>
                <a:sym typeface="Calibri"/>
              </a:rPr>
              <a:t>Господ Исус Христос се вазнео на небо и сео је са десне стране Бога. Његови ученици су и даље гледали у небо.</a:t>
            </a:r>
            <a:endParaRPr sz="2800" b="1" i="0" u="none" strike="noStrike" cap="none" dirty="0">
              <a:solidFill>
                <a:schemeClr val="lt1"/>
              </a:solidFill>
              <a:latin typeface="Calibri"/>
              <a:ea typeface="Calibri"/>
              <a:cs typeface="Calibri"/>
              <a:sym typeface="Calibri"/>
            </a:endParaRPr>
          </a:p>
        </p:txBody>
      </p:sp>
      <p:sp>
        <p:nvSpPr>
          <p:cNvPr id="143" name="Google Shape;143;p21"/>
          <p:cNvSpPr/>
          <p:nvPr/>
        </p:nvSpPr>
        <p:spPr>
          <a:xfrm>
            <a:off x="7444292" y="139849"/>
            <a:ext cx="4530762" cy="6474076"/>
          </a:xfrm>
          <a:prstGeom prst="flowChartTerminator">
            <a:avLst/>
          </a:prstGeom>
          <a:solidFill>
            <a:srgbClr val="FF00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sr-Cyrl-RS" sz="2800" b="1" i="0" u="none" strike="noStrike" cap="none" dirty="0">
                <a:solidFill>
                  <a:schemeClr val="lt1"/>
                </a:solidFill>
                <a:latin typeface="Calibri"/>
                <a:ea typeface="Calibri"/>
                <a:cs typeface="Calibri"/>
                <a:sym typeface="Calibri"/>
              </a:rPr>
              <a:t>У то време су им се јавила два човека у белим хаљинама и рекла су: „Људи Галилејци! Шта стојите и гледате на небо? Овај Исус који се од вас узе на небо, тако ће доћи као што видите да иде на небо“. Тада су се ученици Христови вратили у град врло радосни.</a:t>
            </a:r>
            <a:endParaRPr sz="2800" b="1" i="0" u="none" strike="noStrike" cap="none" dirty="0">
              <a:solidFill>
                <a:schemeClr val="lt1"/>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2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gtEl>
                                        <p:attrNameLst>
                                          <p:attrName>style.visibility</p:attrName>
                                        </p:attrNameLst>
                                      </p:cBhvr>
                                      <p:to>
                                        <p:strVal val="visible"/>
                                      </p:to>
                                    </p:set>
                                    <p:animEffect transition="in" filter="fade">
                                      <p:cBhvr>
                                        <p:cTn id="12" dur="2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850</Words>
  <Application>Microsoft Office PowerPoint</Application>
  <PresentationFormat>Custom</PresentationFormat>
  <Paragraphs>45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ВАЗНЕСЕЊЕ И ПЕДЕСЕТНИЦА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ВАЗНЕСЕЊЕ И ПЕДЕСЕТНИЦА</dc:title>
  <dc:creator>User</dc:creator>
  <cp:lastModifiedBy>User</cp:lastModifiedBy>
  <cp:revision>1</cp:revision>
  <dcterms:modified xsi:type="dcterms:W3CDTF">2020-05-14T19:45:34Z</dcterms:modified>
</cp:coreProperties>
</file>