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1F5F8-833E-4D9A-936E-881322996EA5}" type="doc">
      <dgm:prSet loTypeId="urn:microsoft.com/office/officeart/2005/8/layout/equation1" loCatId="relationship" qsTypeId="urn:microsoft.com/office/officeart/2005/8/quickstyle/3d2" qsCatId="3D" csTypeId="urn:microsoft.com/office/officeart/2005/8/colors/accent6_4" csCatId="accent6" phldr="1"/>
      <dgm:spPr/>
    </dgm:pt>
    <dgm:pt modelId="{FF4B56E7-5BEA-4159-9722-6482A3544198}">
      <dgm:prSet phldrT="[Text]"/>
      <dgm:spPr/>
      <dgm:t>
        <a:bodyPr/>
        <a:lstStyle/>
        <a:p>
          <a:r>
            <a:rPr lang="az-Cyrl-AZ"/>
            <a:t>Мојсије</a:t>
          </a:r>
          <a:endParaRPr lang="en-US"/>
        </a:p>
      </dgm:t>
    </dgm:pt>
    <dgm:pt modelId="{AE35494F-6604-4807-A306-BDA9AAF8E2BB}" type="parTrans" cxnId="{0C0B9E35-25BB-48C4-8FF2-284E95A42E71}">
      <dgm:prSet/>
      <dgm:spPr/>
    </dgm:pt>
    <dgm:pt modelId="{F00AFF0C-0CAE-4AEE-8347-23F6480749EF}" type="sibTrans" cxnId="{0C0B9E35-25BB-48C4-8FF2-284E95A42E71}">
      <dgm:prSet/>
      <dgm:spPr/>
      <dgm:t>
        <a:bodyPr/>
        <a:lstStyle/>
        <a:p>
          <a:endParaRPr lang="en-US"/>
        </a:p>
      </dgm:t>
    </dgm:pt>
    <dgm:pt modelId="{5F532CD1-CF20-48CB-85F0-20665D0A4E95}">
      <dgm:prSet phldrT="[Text]"/>
      <dgm:spPr/>
      <dgm:t>
        <a:bodyPr/>
        <a:lstStyle/>
        <a:p>
          <a:r>
            <a:rPr lang="az-Cyrl-AZ"/>
            <a:t>Сефора</a:t>
          </a:r>
        </a:p>
      </dgm:t>
    </dgm:pt>
    <dgm:pt modelId="{79982282-18FF-420B-B9DE-C2F0E94F04EB}" type="parTrans" cxnId="{D7561374-6835-435A-93CE-33F9524C101F}">
      <dgm:prSet/>
      <dgm:spPr/>
    </dgm:pt>
    <dgm:pt modelId="{BE272A52-DA86-4D37-97DE-BFF99191500D}" type="sibTrans" cxnId="{D7561374-6835-435A-93CE-33F9524C101F}">
      <dgm:prSet/>
      <dgm:spPr/>
      <dgm:t>
        <a:bodyPr/>
        <a:lstStyle/>
        <a:p>
          <a:endParaRPr lang="en-US"/>
        </a:p>
      </dgm:t>
    </dgm:pt>
    <dgm:pt modelId="{1EF8D5C7-4955-4CFB-8963-06EEF74EDC30}">
      <dgm:prSet phldrT="[Text]"/>
      <dgm:spPr/>
      <dgm:t>
        <a:bodyPr/>
        <a:lstStyle/>
        <a:p>
          <a:r>
            <a:rPr lang="az-Cyrl-AZ"/>
            <a:t>Гирсам</a:t>
          </a:r>
        </a:p>
      </dgm:t>
    </dgm:pt>
    <dgm:pt modelId="{312AABBB-C8B9-4280-B8BF-F70827F573BB}" type="parTrans" cxnId="{0B79457A-8EFE-4E41-A3F2-45838F322CD0}">
      <dgm:prSet/>
      <dgm:spPr/>
    </dgm:pt>
    <dgm:pt modelId="{5FC1B487-07FE-4048-B38F-EECFBADB4D22}" type="sibTrans" cxnId="{0B79457A-8EFE-4E41-A3F2-45838F322CD0}">
      <dgm:prSet/>
      <dgm:spPr/>
    </dgm:pt>
    <dgm:pt modelId="{E3F8C58A-61A3-47CF-8177-51B4F76334C2}" type="pres">
      <dgm:prSet presAssocID="{9631F5F8-833E-4D9A-936E-881322996EA5}" presName="linearFlow" presStyleCnt="0">
        <dgm:presLayoutVars>
          <dgm:dir/>
          <dgm:resizeHandles val="exact"/>
        </dgm:presLayoutVars>
      </dgm:prSet>
      <dgm:spPr/>
    </dgm:pt>
    <dgm:pt modelId="{770554D6-3174-4F8B-A1DC-349EBB80A3EA}" type="pres">
      <dgm:prSet presAssocID="{FF4B56E7-5BEA-4159-9722-6482A35441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C8037-5CCA-4D09-9886-8DFACA5553C4}" type="pres">
      <dgm:prSet presAssocID="{F00AFF0C-0CAE-4AEE-8347-23F6480749EF}" presName="spacerL" presStyleCnt="0"/>
      <dgm:spPr/>
    </dgm:pt>
    <dgm:pt modelId="{8E247C93-C43A-4773-9383-2C422AD18FA0}" type="pres">
      <dgm:prSet presAssocID="{F00AFF0C-0CAE-4AEE-8347-23F6480749E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492CFFE-AC06-47BB-89CE-44B9339AB041}" type="pres">
      <dgm:prSet presAssocID="{F00AFF0C-0CAE-4AEE-8347-23F6480749EF}" presName="spacerR" presStyleCnt="0"/>
      <dgm:spPr/>
    </dgm:pt>
    <dgm:pt modelId="{05D18659-6F5C-4356-9CC8-40397A7CFA73}" type="pres">
      <dgm:prSet presAssocID="{5F532CD1-CF20-48CB-85F0-20665D0A4E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A855-D1E8-4FF5-B1AC-180D3AFF2D3B}" type="pres">
      <dgm:prSet presAssocID="{BE272A52-DA86-4D37-97DE-BFF99191500D}" presName="spacerL" presStyleCnt="0"/>
      <dgm:spPr/>
    </dgm:pt>
    <dgm:pt modelId="{EBC5A184-6632-4B4D-B5DB-77E7B9B56330}" type="pres">
      <dgm:prSet presAssocID="{BE272A52-DA86-4D37-97DE-BFF99191500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47281C0-D793-4B71-9C4D-C622805CB9E9}" type="pres">
      <dgm:prSet presAssocID="{BE272A52-DA86-4D37-97DE-BFF99191500D}" presName="spacerR" presStyleCnt="0"/>
      <dgm:spPr/>
    </dgm:pt>
    <dgm:pt modelId="{6CA16DAF-92F0-4C90-B529-2174935DCBD1}" type="pres">
      <dgm:prSet presAssocID="{1EF8D5C7-4955-4CFB-8963-06EEF74EDC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66BED-DD34-4315-9586-97080C6CCBD6}" type="presOf" srcId="{1EF8D5C7-4955-4CFB-8963-06EEF74EDC30}" destId="{6CA16DAF-92F0-4C90-B529-2174935DCBD1}" srcOrd="0" destOrd="0" presId="urn:microsoft.com/office/officeart/2005/8/layout/equation1"/>
    <dgm:cxn modelId="{62CECE24-95AB-4F37-BE53-BCF4CE6CE1B3}" type="presOf" srcId="{FF4B56E7-5BEA-4159-9722-6482A3544198}" destId="{770554D6-3174-4F8B-A1DC-349EBB80A3EA}" srcOrd="0" destOrd="0" presId="urn:microsoft.com/office/officeart/2005/8/layout/equation1"/>
    <dgm:cxn modelId="{79C19199-ADA0-4CE7-8545-B1045CC9A384}" type="presOf" srcId="{9631F5F8-833E-4D9A-936E-881322996EA5}" destId="{E3F8C58A-61A3-47CF-8177-51B4F76334C2}" srcOrd="0" destOrd="0" presId="urn:microsoft.com/office/officeart/2005/8/layout/equation1"/>
    <dgm:cxn modelId="{57E4F071-ED95-4772-9C55-79DFA7C5B95B}" type="presOf" srcId="{BE272A52-DA86-4D37-97DE-BFF99191500D}" destId="{EBC5A184-6632-4B4D-B5DB-77E7B9B56330}" srcOrd="0" destOrd="0" presId="urn:microsoft.com/office/officeart/2005/8/layout/equation1"/>
    <dgm:cxn modelId="{0C0B9E35-25BB-48C4-8FF2-284E95A42E71}" srcId="{9631F5F8-833E-4D9A-936E-881322996EA5}" destId="{FF4B56E7-5BEA-4159-9722-6482A3544198}" srcOrd="0" destOrd="0" parTransId="{AE35494F-6604-4807-A306-BDA9AAF8E2BB}" sibTransId="{F00AFF0C-0CAE-4AEE-8347-23F6480749EF}"/>
    <dgm:cxn modelId="{D7561374-6835-435A-93CE-33F9524C101F}" srcId="{9631F5F8-833E-4D9A-936E-881322996EA5}" destId="{5F532CD1-CF20-48CB-85F0-20665D0A4E95}" srcOrd="1" destOrd="0" parTransId="{79982282-18FF-420B-B9DE-C2F0E94F04EB}" sibTransId="{BE272A52-DA86-4D37-97DE-BFF99191500D}"/>
    <dgm:cxn modelId="{0B79457A-8EFE-4E41-A3F2-45838F322CD0}" srcId="{9631F5F8-833E-4D9A-936E-881322996EA5}" destId="{1EF8D5C7-4955-4CFB-8963-06EEF74EDC30}" srcOrd="2" destOrd="0" parTransId="{312AABBB-C8B9-4280-B8BF-F70827F573BB}" sibTransId="{5FC1B487-07FE-4048-B38F-EECFBADB4D22}"/>
    <dgm:cxn modelId="{8A623046-FD8E-4FED-A5EE-A77454DB8CDB}" type="presOf" srcId="{5F532CD1-CF20-48CB-85F0-20665D0A4E95}" destId="{05D18659-6F5C-4356-9CC8-40397A7CFA73}" srcOrd="0" destOrd="0" presId="urn:microsoft.com/office/officeart/2005/8/layout/equation1"/>
    <dgm:cxn modelId="{C8545B15-9538-4AAF-B846-1150529D56FB}" type="presOf" srcId="{F00AFF0C-0CAE-4AEE-8347-23F6480749EF}" destId="{8E247C93-C43A-4773-9383-2C422AD18FA0}" srcOrd="0" destOrd="0" presId="urn:microsoft.com/office/officeart/2005/8/layout/equation1"/>
    <dgm:cxn modelId="{2F3579B2-3E3B-4E92-9233-6DADC6A5BBC0}" type="presParOf" srcId="{E3F8C58A-61A3-47CF-8177-51B4F76334C2}" destId="{770554D6-3174-4F8B-A1DC-349EBB80A3EA}" srcOrd="0" destOrd="0" presId="urn:microsoft.com/office/officeart/2005/8/layout/equation1"/>
    <dgm:cxn modelId="{700A6130-20D8-48EF-A6C2-7AD36A6A00CF}" type="presParOf" srcId="{E3F8C58A-61A3-47CF-8177-51B4F76334C2}" destId="{7C3C8037-5CCA-4D09-9886-8DFACA5553C4}" srcOrd="1" destOrd="0" presId="urn:microsoft.com/office/officeart/2005/8/layout/equation1"/>
    <dgm:cxn modelId="{D0479FDB-0AEE-4300-B5F4-7FCA86578AC2}" type="presParOf" srcId="{E3F8C58A-61A3-47CF-8177-51B4F76334C2}" destId="{8E247C93-C43A-4773-9383-2C422AD18FA0}" srcOrd="2" destOrd="0" presId="urn:microsoft.com/office/officeart/2005/8/layout/equation1"/>
    <dgm:cxn modelId="{C769E68C-4ECA-4BD7-8006-F5887D16C9BD}" type="presParOf" srcId="{E3F8C58A-61A3-47CF-8177-51B4F76334C2}" destId="{8492CFFE-AC06-47BB-89CE-44B9339AB041}" srcOrd="3" destOrd="0" presId="urn:microsoft.com/office/officeart/2005/8/layout/equation1"/>
    <dgm:cxn modelId="{CB0B0331-FC53-4139-8F34-09862CCFD0E7}" type="presParOf" srcId="{E3F8C58A-61A3-47CF-8177-51B4F76334C2}" destId="{05D18659-6F5C-4356-9CC8-40397A7CFA73}" srcOrd="4" destOrd="0" presId="urn:microsoft.com/office/officeart/2005/8/layout/equation1"/>
    <dgm:cxn modelId="{44ABA1C1-0A5D-475F-A383-84AFEE97F30E}" type="presParOf" srcId="{E3F8C58A-61A3-47CF-8177-51B4F76334C2}" destId="{B198A855-D1E8-4FF5-B1AC-180D3AFF2D3B}" srcOrd="5" destOrd="0" presId="urn:microsoft.com/office/officeart/2005/8/layout/equation1"/>
    <dgm:cxn modelId="{F05C1D1E-1B05-4C81-BBDE-450F9383E843}" type="presParOf" srcId="{E3F8C58A-61A3-47CF-8177-51B4F76334C2}" destId="{EBC5A184-6632-4B4D-B5DB-77E7B9B56330}" srcOrd="6" destOrd="0" presId="urn:microsoft.com/office/officeart/2005/8/layout/equation1"/>
    <dgm:cxn modelId="{2240E01E-3AB8-4C24-95F1-C27DF4934D7B}" type="presParOf" srcId="{E3F8C58A-61A3-47CF-8177-51B4F76334C2}" destId="{C47281C0-D793-4B71-9C4D-C622805CB9E9}" srcOrd="7" destOrd="0" presId="urn:microsoft.com/office/officeart/2005/8/layout/equation1"/>
    <dgm:cxn modelId="{C7C499C4-E744-4AE4-BBEF-8D58484ECCD7}" type="presParOf" srcId="{E3F8C58A-61A3-47CF-8177-51B4F76334C2}" destId="{6CA16DAF-92F0-4C90-B529-2174935DCBD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37E23-2018-4821-8F33-03294CA8A781}" type="datetimeFigureOut">
              <a:rPr lang="en-US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751A-39C9-4139-8C9A-FFF9A675E80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1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751A-39C9-4139-8C9A-FFF9A675E80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66518058"/>
              </p:ext>
            </p:extLst>
          </p:nvPr>
        </p:nvSpPr>
        <p:spPr>
          <a:xfrm>
            <a:off x="13592176" y="3228975"/>
            <a:ext cx="10136372" cy="4124251"/>
          </a:xfrm>
        </p:spPr>
        <p:txBody>
          <a:bodyPr/>
          <a:lstStyle/>
          <a:p>
            <a:r>
              <a:rPr lang="en-US" dirty="0"/>
              <a:t>            </a:t>
            </a:r>
            <a:r>
              <a:rPr lang="en-US" dirty="0">
                <a:latin typeface="Century Gothic"/>
                <a:ea typeface="Tahoma"/>
                <a:cs typeface="Tahoma"/>
              </a:rPr>
              <a:t> </a:t>
            </a:r>
            <a:r>
              <a:rPr lang="en-US" dirty="0"/>
              <a:t>  </a:t>
            </a:r>
            <a:r>
              <a:rPr lang="en-US" dirty="0">
                <a:latin typeface="Century Gothic"/>
                <a:ea typeface="Tahoma"/>
                <a:cs typeface="Tahoma"/>
              </a:rPr>
              <a:t>  </a:t>
            </a:r>
            <a:r>
              <a:rPr lang="en-US" sz="6600" dirty="0">
                <a:latin typeface="Bookman Old Style"/>
                <a:ea typeface="Tahoma"/>
                <a:cs typeface="Tahoma"/>
              </a:rPr>
              <a:t>Мојсије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en-US" sz="6600" dirty="0">
                <a:latin typeface="Tahoma"/>
                <a:ea typeface="Tahoma"/>
                <a:cs typeface="Tahoma"/>
              </a:rPr>
              <a:t>          </a:t>
            </a:r>
            <a:r>
              <a:rPr lang="en-US" sz="6600" dirty="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6600" dirty="0">
                <a:latin typeface="Tahoma"/>
                <a:ea typeface="Tahoma"/>
                <a:cs typeface="Tahoma"/>
              </a:rPr>
              <a:t>     </a:t>
            </a:r>
            <a:r>
              <a:rPr lang="en-US" sz="6600" dirty="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6600" dirty="0">
                <a:latin typeface="Bookman Old Style"/>
                <a:ea typeface="Tahoma"/>
                <a:cs typeface="Tahoma"/>
              </a:rPr>
              <a:t>и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en-US" sz="6600" dirty="0">
                <a:latin typeface="Bookman Old Style"/>
                <a:ea typeface="Tahoma"/>
                <a:cs typeface="Tahoma"/>
              </a:rPr>
              <a:t>10</a:t>
            </a:r>
            <a:r>
              <a:rPr lang="en-US" sz="6600" dirty="0">
                <a:solidFill>
                  <a:srgbClr val="EBEBEB"/>
                </a:solidFill>
                <a:latin typeface="Bookman Old Style"/>
                <a:ea typeface="Tahoma"/>
                <a:cs typeface="Tahoma"/>
              </a:rPr>
              <a:t>. </a:t>
            </a:r>
            <a:r>
              <a:rPr lang="en-US" sz="6600" dirty="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Божијих заповести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175" y="1905000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721064505"/>
              </p:ext>
            </p:extLst>
          </p:nvPr>
        </p:nvSpPr>
        <p:spPr bwMode="gray">
          <a:xfrm>
            <a:off x="1181100" y="781050"/>
            <a:ext cx="10136372" cy="4124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z-Cyrl-AZ" dirty="0"/>
              <a:t>            </a:t>
            </a:r>
            <a:r>
              <a:rPr lang="az-Cyrl-AZ" dirty="0">
                <a:latin typeface="Century Gothic"/>
                <a:ea typeface="Tahoma"/>
                <a:cs typeface="Tahoma"/>
              </a:rPr>
              <a:t> </a:t>
            </a:r>
            <a:r>
              <a:rPr lang="az-Cyrl-AZ" dirty="0"/>
              <a:t>  </a:t>
            </a:r>
            <a:r>
              <a:rPr lang="az-Cyrl-AZ" dirty="0">
                <a:latin typeface="Century Gothic"/>
                <a:ea typeface="Tahoma"/>
                <a:cs typeface="Tahoma"/>
              </a:rPr>
              <a:t>  </a:t>
            </a:r>
            <a:r>
              <a:rPr lang="az-Cyrl-AZ" sz="6600" dirty="0">
                <a:latin typeface="Bookman Old Style"/>
                <a:ea typeface="Tahoma"/>
                <a:cs typeface="Tahoma"/>
              </a:rPr>
              <a:t>Мојсије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az-Cyrl-AZ" sz="6600">
                <a:latin typeface="Tahoma"/>
                <a:ea typeface="Tahoma"/>
                <a:cs typeface="Tahoma"/>
              </a:rPr>
              <a:t>          </a:t>
            </a:r>
            <a:r>
              <a:rPr lang="az-Cyrl-AZ" sz="660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 </a:t>
            </a:r>
            <a:r>
              <a:rPr lang="az-Cyrl-AZ" sz="6600">
                <a:latin typeface="Tahoma"/>
                <a:ea typeface="Tahoma"/>
                <a:cs typeface="Tahoma"/>
              </a:rPr>
              <a:t>     </a:t>
            </a:r>
            <a:r>
              <a:rPr lang="az-Cyrl-AZ" sz="660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 </a:t>
            </a:r>
            <a:r>
              <a:rPr lang="az-Cyrl-AZ" sz="6600">
                <a:latin typeface="Bookman Old Style"/>
                <a:ea typeface="Tahoma"/>
                <a:cs typeface="Tahoma"/>
              </a:rPr>
              <a:t>и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az-Cyrl-AZ" sz="6600">
                <a:latin typeface="Bookman Old Style"/>
                <a:ea typeface="Tahoma"/>
                <a:cs typeface="Tahoma"/>
              </a:rPr>
              <a:t>10 </a:t>
            </a:r>
            <a:r>
              <a:rPr lang="az-Cyrl-AZ" sz="6600">
                <a:solidFill>
                  <a:srgbClr val="EBEBEB"/>
                </a:solidFill>
                <a:latin typeface="Tahoma"/>
                <a:ea typeface="Tahoma"/>
                <a:cs typeface="Tahoma"/>
              </a:rPr>
              <a:t>Божијих заповести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80785607"/>
              </p:ext>
            </p:extLst>
          </p:nvPr>
        </p:nvSpPr>
        <p:spPr/>
        <p:txBody>
          <a:bodyPr/>
          <a:lstStyle/>
          <a:p>
            <a:r>
              <a:rPr lang="en-US" sz="4400" dirty="0">
                <a:latin typeface="Bookman Old Style"/>
              </a:rPr>
              <a:t>10 Божијих заповести:</a:t>
            </a:r>
            <a:endParaRPr lang="en-US" sz="4400" dirty="0">
              <a:solidFill>
                <a:srgbClr val="EBEBEB"/>
              </a:solidFill>
              <a:latin typeface="Bookman Old Style"/>
            </a:endParaRPr>
          </a:p>
        </p:txBody>
      </p:sp>
      <p:sp>
        <p:nvSpPr>
          <p:cNvPr id="11" name="Rectangle: Rounded Corners 10"/>
          <p:cNvSpPr/>
          <p:nvPr>
            <p:extLst>
              <p:ext uri="{D42A27DB-BD31-4B8C-83A1-F6EECF244321}">
                <p14:modId xmlns:p14="http://schemas.microsoft.com/office/powerpoint/2010/main" val="1322760012"/>
              </p:ext>
            </p:extLst>
          </p:nvPr>
        </p:nvSpPr>
        <p:spPr>
          <a:xfrm>
            <a:off x="200025" y="2367052"/>
            <a:ext cx="3645618" cy="4264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AutoNum type="arabicPeriod"/>
            </a:pPr>
            <a:r>
              <a:rPr lang="az-Cyrl-AZ"/>
              <a:t>Ја сам Господ Бог твој; немој имати других богова осим Мене.</a:t>
            </a:r>
          </a:p>
          <a:p>
            <a:pPr>
              <a:buAutoNum type="arabicPeriod"/>
            </a:pPr>
            <a:endParaRPr lang="az-Cyrl-AZ" dirty="0"/>
          </a:p>
          <a:p>
            <a:pPr>
              <a:buAutoNum type="arabicPeriod"/>
            </a:pPr>
            <a:r>
              <a:rPr lang="az-Cyrl-AZ"/>
              <a:t>Не прави себи идола нити каква лика; немој им се клањати нити им служити.</a:t>
            </a:r>
            <a:endParaRPr/>
          </a:p>
          <a:p>
            <a:pPr>
              <a:buAutoNum type="arabicPeriod"/>
            </a:pPr>
            <a:endParaRPr lang="az-Cyrl-AZ" dirty="0"/>
          </a:p>
          <a:p>
            <a:pPr>
              <a:buAutoNum type="arabicPeriod"/>
            </a:pPr>
            <a:r>
              <a:rPr lang="az-Cyrl-AZ"/>
              <a:t>Не узимај узалуд имена Господа Бога свог.</a:t>
            </a:r>
            <a:endParaRPr lang="en-US"/>
          </a:p>
        </p:txBody>
      </p:sp>
      <p:sp>
        <p:nvSpPr>
          <p:cNvPr id="12" name="Rectangle: Rounded Corners 11"/>
          <p:cNvSpPr/>
          <p:nvPr>
            <p:extLst>
              <p:ext uri="{D42A27DB-BD31-4B8C-83A1-F6EECF244321}">
                <p14:modId xmlns:p14="http://schemas.microsoft.com/office/powerpoint/2010/main" val="175294781"/>
              </p:ext>
            </p:extLst>
          </p:nvPr>
        </p:nvSpPr>
        <p:spPr>
          <a:xfrm>
            <a:off x="4219575" y="2367052"/>
            <a:ext cx="3645618" cy="4264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/>
              <a:t>4.Сећај се дана одмора да га светкујеш; шест дана ради и обави све послове, а седми дан је одмор Господу Богу твоме.</a:t>
            </a:r>
          </a:p>
          <a:p>
            <a:pPr>
              <a:buAutoNum type="arabicPeriod"/>
            </a:pPr>
            <a:endParaRPr lang="az-Cyrl-AZ" dirty="0"/>
          </a:p>
          <a:p>
            <a:r>
              <a:rPr lang="az-Cyrl-AZ"/>
              <a:t>5.Поштуј оца и матер своју, да ти добро буде и да дуго поживиш на земљи.</a:t>
            </a:r>
            <a:endParaRPr lang="en-US"/>
          </a:p>
        </p:txBody>
      </p:sp>
      <p:sp>
        <p:nvSpPr>
          <p:cNvPr id="13" name="Rectangle: Rounded Corners 12"/>
          <p:cNvSpPr/>
          <p:nvPr>
            <p:extLst>
              <p:ext uri="{D42A27DB-BD31-4B8C-83A1-F6EECF244321}">
                <p14:modId xmlns:p14="http://schemas.microsoft.com/office/powerpoint/2010/main" val="1784321184"/>
              </p:ext>
            </p:extLst>
          </p:nvPr>
        </p:nvSpPr>
        <p:spPr>
          <a:xfrm>
            <a:off x="8286750" y="2367052"/>
            <a:ext cx="3645618" cy="4264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/>
              <a:t>6.Не убиј.</a:t>
            </a:r>
          </a:p>
          <a:p>
            <a:pPr>
              <a:buAutoNum type="arabicPeriod"/>
            </a:pPr>
            <a:endParaRPr lang="az-Cyrl-AZ" dirty="0"/>
          </a:p>
          <a:p>
            <a:r>
              <a:rPr lang="az-Cyrl-AZ"/>
              <a:t>7.Не чини прељубе.</a:t>
            </a:r>
          </a:p>
          <a:p>
            <a:pPr>
              <a:buAutoNum type="arabicPeriod"/>
            </a:pPr>
            <a:endParaRPr lang="az-Cyrl-AZ" dirty="0"/>
          </a:p>
          <a:p>
            <a:r>
              <a:rPr lang="az-Cyrl-AZ"/>
              <a:t>8.Не укради.</a:t>
            </a:r>
            <a:endParaRPr/>
          </a:p>
          <a:p>
            <a:endParaRPr lang="az-Cyrl-AZ" dirty="0"/>
          </a:p>
          <a:p>
            <a:r>
              <a:rPr lang="az-Cyrl-AZ"/>
              <a:t>9.Не сведочи лажно на ближњега свога.</a:t>
            </a:r>
          </a:p>
          <a:p>
            <a:pPr>
              <a:buAutoNum type="arabicPeriod"/>
            </a:pPr>
            <a:endParaRPr lang="az-Cyrl-AZ" dirty="0"/>
          </a:p>
          <a:p>
            <a:r>
              <a:rPr lang="az-Cyrl-AZ"/>
              <a:t>10.Не пожели ништа што је туђе.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/>
          <p:cNvSpPr/>
          <p:nvPr>
            <p:extLst>
              <p:ext uri="{D42A27DB-BD31-4B8C-83A1-F6EECF244321}">
                <p14:modId xmlns:p14="http://schemas.microsoft.com/office/powerpoint/2010/main" val="268111660"/>
              </p:ext>
            </p:extLst>
          </p:nvPr>
        </p:nvSpPr>
        <p:spPr>
          <a:xfrm>
            <a:off x="933450" y="1304925"/>
            <a:ext cx="4675331" cy="394262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b="1">
                <a:solidFill>
                  <a:srgbClr val="FFFFFF"/>
                </a:solidFill>
                <a:latin typeface="Bookman Old Style"/>
              </a:rPr>
              <a:t>Петокњижје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, још познато и као </a:t>
            </a:r>
            <a:r>
              <a:rPr lang="az-Cyrl-AZ" b="1">
                <a:solidFill>
                  <a:srgbClr val="FFFFFF"/>
                </a:solidFill>
                <a:latin typeface="Bookman Old Style"/>
              </a:rPr>
              <a:t>Мојсијев закон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, представља првих пет књига канонске јеврејске и хришћанске Библије. Петокњижје представља први дeo  јеврејског </a:t>
            </a:r>
            <a:r>
              <a:rPr lang="az-Cyrl-AZ" b="1">
                <a:solidFill>
                  <a:srgbClr val="FFFFFF"/>
                </a:solidFill>
                <a:latin typeface="Bookman Old Style"/>
              </a:rPr>
              <a:t>Танаха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 — </a:t>
            </a:r>
            <a:r>
              <a:rPr lang="az-Cyrl-AZ" b="1">
                <a:solidFill>
                  <a:srgbClr val="FFFFFF"/>
                </a:solidFill>
                <a:latin typeface="Bookman Old Style"/>
              </a:rPr>
              <a:t>Тору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. Назив </a:t>
            </a:r>
            <a:r>
              <a:rPr lang="az-Cyrl-AZ" i="1">
                <a:solidFill>
                  <a:srgbClr val="FFFFFF"/>
                </a:solidFill>
                <a:latin typeface="Bookman Old Style"/>
              </a:rPr>
              <a:t>Петокњижје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 је буквални превод са грчког </a:t>
            </a:r>
            <a:r>
              <a:rPr lang="el-GR" i="1" dirty="0">
                <a:solidFill>
                  <a:srgbClr val="FFFFFF"/>
                </a:solidFill>
                <a:latin typeface="Bookman Old Style"/>
              </a:rPr>
              <a:t>πεντάτευχος</a:t>
            </a:r>
            <a:r>
              <a:rPr lang="el-GR" dirty="0">
                <a:solidFill>
                  <a:srgbClr val="FFFFFF"/>
                </a:solidFill>
                <a:latin typeface="Bookman Old Style"/>
              </a:rPr>
              <a:t> 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од </a:t>
            </a:r>
            <a:r>
              <a:rPr lang="el-GR" i="1" dirty="0" err="1">
                <a:solidFill>
                  <a:srgbClr val="FFFFFF"/>
                </a:solidFill>
                <a:latin typeface="Bookman Old Style"/>
              </a:rPr>
              <a:t>πεντε</a:t>
            </a:r>
            <a:r>
              <a:rPr lang="el-GR" dirty="0">
                <a:solidFill>
                  <a:srgbClr val="FFFFFF"/>
                </a:solidFill>
                <a:latin typeface="Bookman Old Style"/>
              </a:rPr>
              <a:t> — 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пет и </a:t>
            </a:r>
            <a:r>
              <a:rPr lang="el-GR" i="1" dirty="0" err="1">
                <a:solidFill>
                  <a:srgbClr val="FFFFFF"/>
                </a:solidFill>
                <a:latin typeface="Bookman Old Style"/>
              </a:rPr>
              <a:t>τευχοc</a:t>
            </a:r>
            <a:r>
              <a:rPr lang="el-GR" dirty="0">
                <a:solidFill>
                  <a:srgbClr val="FFFFFF"/>
                </a:solidFill>
                <a:latin typeface="Bookman Old Style"/>
              </a:rPr>
              <a:t> - 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књиге.</a:t>
            </a:r>
            <a:endParaRPr lang="en-US"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6" name="Oval 5"/>
          <p:cNvSpPr/>
          <p:nvPr>
            <p:extLst>
              <p:ext uri="{D42A27DB-BD31-4B8C-83A1-F6EECF244321}">
                <p14:modId xmlns:p14="http://schemas.microsoft.com/office/powerpoint/2010/main" val="3146854690"/>
              </p:ext>
            </p:extLst>
          </p:nvPr>
        </p:nvSpPr>
        <p:spPr>
          <a:xfrm>
            <a:off x="5886450" y="723900"/>
            <a:ext cx="1911927" cy="19396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Bookman Old Style"/>
              </a:rPr>
              <a:t>1. Постање</a:t>
            </a:r>
          </a:p>
        </p:txBody>
      </p:sp>
      <p:sp>
        <p:nvSpPr>
          <p:cNvPr id="7" name="Oval 6"/>
          <p:cNvSpPr/>
          <p:nvPr>
            <p:extLst>
              <p:ext uri="{D42A27DB-BD31-4B8C-83A1-F6EECF244321}">
                <p14:modId xmlns:p14="http://schemas.microsoft.com/office/powerpoint/2010/main" val="2664888933"/>
              </p:ext>
            </p:extLst>
          </p:nvPr>
        </p:nvSpPr>
        <p:spPr>
          <a:xfrm>
            <a:off x="9410700" y="1038225"/>
            <a:ext cx="1911927" cy="19396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ookman Old Style"/>
              </a:rPr>
              <a:t>3.</a:t>
            </a:r>
          </a:p>
          <a:p>
            <a:pPr algn="ctr"/>
            <a:r>
              <a:rPr lang="en-US" sz="2000" dirty="0">
                <a:latin typeface="Bookman Old Style"/>
              </a:rPr>
              <a:t>Левити</a:t>
            </a:r>
          </a:p>
        </p:txBody>
      </p:sp>
      <p:sp>
        <p:nvSpPr>
          <p:cNvPr id="8" name="Oval 7"/>
          <p:cNvSpPr/>
          <p:nvPr>
            <p:extLst>
              <p:ext uri="{D42A27DB-BD31-4B8C-83A1-F6EECF244321}">
                <p14:modId xmlns:p14="http://schemas.microsoft.com/office/powerpoint/2010/main" val="2177459622"/>
              </p:ext>
            </p:extLst>
          </p:nvPr>
        </p:nvSpPr>
        <p:spPr>
          <a:xfrm>
            <a:off x="6555798" y="2276475"/>
            <a:ext cx="2146877" cy="22170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ookman Old Style"/>
              </a:rPr>
              <a:t>4.</a:t>
            </a:r>
          </a:p>
          <a:p>
            <a:pPr algn="ctr"/>
            <a:r>
              <a:rPr lang="en-US" sz="2000" dirty="0">
                <a:latin typeface="Bookman Old Style"/>
              </a:rPr>
              <a:t>Бројеви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>
            <p:extLst>
              <p:ext uri="{D42A27DB-BD31-4B8C-83A1-F6EECF244321}">
                <p14:modId xmlns:p14="http://schemas.microsoft.com/office/powerpoint/2010/main" val="1883413451"/>
              </p:ext>
            </p:extLst>
          </p:nvPr>
        </p:nvSpPr>
        <p:spPr>
          <a:xfrm>
            <a:off x="8468589" y="2314575"/>
            <a:ext cx="2120490" cy="20369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ookman Old Style"/>
              </a:rPr>
              <a:t>5.</a:t>
            </a:r>
            <a:endParaRPr lang="en-US" dirty="0">
              <a:solidFill>
                <a:srgbClr val="FFFFFF"/>
              </a:solidFill>
              <a:latin typeface="Bookman Old Style"/>
            </a:endParaRPr>
          </a:p>
          <a:p>
            <a:pPr algn="ctr"/>
            <a:r>
              <a:rPr lang="en-US" dirty="0" err="1" smtClean="0">
                <a:latin typeface="Bookman Old Style"/>
              </a:rPr>
              <a:t>Поновље</a:t>
            </a:r>
            <a:r>
              <a:rPr lang="sr-Cyrl-RS" dirty="0" smtClean="0">
                <a:latin typeface="Bookman Old Style"/>
              </a:rPr>
              <a:t>н</a:t>
            </a:r>
            <a:r>
              <a:rPr lang="en-US" dirty="0" smtClean="0">
                <a:latin typeface="Bookman Old Style"/>
              </a:rPr>
              <a:t>и</a:t>
            </a:r>
            <a:r>
              <a:rPr lang="en-US" dirty="0">
                <a:latin typeface="Bookman Old Style"/>
              </a:rPr>
              <a:t> закони</a:t>
            </a:r>
          </a:p>
        </p:txBody>
      </p:sp>
      <p:sp>
        <p:nvSpPr>
          <p:cNvPr id="11" name="Oval 10"/>
          <p:cNvSpPr/>
          <p:nvPr>
            <p:extLst>
              <p:ext uri="{D42A27DB-BD31-4B8C-83A1-F6EECF244321}">
                <p14:modId xmlns:p14="http://schemas.microsoft.com/office/powerpoint/2010/main" val="2908277423"/>
              </p:ext>
            </p:extLst>
          </p:nvPr>
        </p:nvSpPr>
        <p:spPr>
          <a:xfrm>
            <a:off x="7486650" y="723900"/>
            <a:ext cx="2133022" cy="205076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ookman Old Style"/>
              </a:rPr>
              <a:t>2.</a:t>
            </a:r>
            <a:endParaRPr lang="en-US" sz="2000" dirty="0">
              <a:solidFill>
                <a:srgbClr val="FFFFFF"/>
              </a:solidFill>
              <a:latin typeface="Bookman Old Style"/>
            </a:endParaRPr>
          </a:p>
          <a:p>
            <a:pPr algn="ctr"/>
            <a:r>
              <a:rPr lang="en-US" sz="2000" dirty="0">
                <a:latin typeface="Bookman Old Style"/>
              </a:rPr>
              <a:t> Излазак</a:t>
            </a:r>
            <a:endParaRPr sz="2000">
              <a:latin typeface="Bookman Old Style"/>
            </a:endParaRPr>
          </a:p>
        </p:txBody>
      </p:sp>
      <p:sp>
        <p:nvSpPr>
          <p:cNvPr id="13" name="Arrow: Right 12"/>
          <p:cNvSpPr/>
          <p:nvPr/>
        </p:nvSpPr>
        <p:spPr>
          <a:xfrm rot="-2100000">
            <a:off x="5372100" y="2721552"/>
            <a:ext cx="1088736" cy="51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>
            <p:extLst>
              <p:ext uri="{D42A27DB-BD31-4B8C-83A1-F6EECF244321}">
                <p14:modId xmlns:p14="http://schemas.microsoft.com/office/powerpoint/2010/main" val="571893846"/>
              </p:ext>
            </p:extLst>
          </p:nvPr>
        </p:nvSpPr>
        <p:spPr>
          <a:xfrm>
            <a:off x="685800" y="714375"/>
            <a:ext cx="3689979" cy="253922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>
                <a:latin typeface="Bookman Old Style"/>
              </a:rPr>
              <a:t>Поставио је Исуса Навина за свог наследника. Није ушао у обећану земљу. Погребен је у земљи Моавској, код Вет Фегора на планини Навав, напунивши 120 година. Не зна се место његовог гроба.</a:t>
            </a:r>
            <a:endParaRPr lang="en-US"/>
          </a:p>
        </p:txBody>
      </p:sp>
      <p:sp>
        <p:nvSpPr>
          <p:cNvPr id="5" name="Rectangle: Rounded Corners 4"/>
          <p:cNvSpPr/>
          <p:nvPr>
            <p:extLst>
              <p:ext uri="{D42A27DB-BD31-4B8C-83A1-F6EECF244321}">
                <p14:modId xmlns:p14="http://schemas.microsoft.com/office/powerpoint/2010/main" val="800663976"/>
              </p:ext>
            </p:extLst>
          </p:nvPr>
        </p:nvSpPr>
        <p:spPr>
          <a:xfrm>
            <a:off x="4676775" y="619125"/>
            <a:ext cx="6738009" cy="554459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>
                <a:latin typeface="Bookman Old Style"/>
              </a:rPr>
              <a:t>Када се Мојсију приближи време његове кончине, Господ га унапред обавести о његовом престављењу и рече му: Изиђи на гору Аварим, која је у земљи Моавској према Јерихону, и види земљу Хананску коју дајем синовима Израиљевим у посед. И умри на гори тој. Пред своју смрт Мојсије благослови синове Израиљеве, свако племе посебно, пророкујући о будућим судбама њиховим. После тога по наређењу Божјем Мојсије изиђе на гору Навав, и Господ му показа сву земљу од Балада до Дана, и сву земљу Нефталимову, и сву земљу Јефремову и Манасијину, и сву земљу Јудину све до мора Западнога, и јужну страну, и равницу, долину под Јерихоном, све до Сигора. </a:t>
            </a:r>
            <a:r>
              <a:rPr lang="az-Cyrl-AZ">
                <a:solidFill>
                  <a:srgbClr val="FFFFFF"/>
                </a:solidFill>
                <a:latin typeface="Bookman Old Style"/>
              </a:rPr>
              <a:t>И рече Господ Мојсију: Ово је земља, за коју сам се заклео Авраму, Исаку и Јакову говорећи: семену вашем даћу је. Показах ти је да је видиш очима својим, али у њу нећеш ући.</a:t>
            </a:r>
            <a:endParaRPr lang="en-US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6" name="Picture 6" descr="400px-Moses-Tablet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562350"/>
            <a:ext cx="3440616" cy="226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extLst>
              <p:ext uri="{D42A27DB-BD31-4B8C-83A1-F6EECF244321}">
                <p14:modId xmlns:p14="http://schemas.microsoft.com/office/powerpoint/2010/main" val="423389792"/>
              </p:ext>
            </p:extLst>
          </p:nvPr>
        </p:nvSpPr>
        <p:spPr>
          <a:xfrm>
            <a:off x="657225" y="685800"/>
            <a:ext cx="5099484" cy="563231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z-Cyrl-AZ">
                <a:solidFill>
                  <a:srgbClr val="FFFFFF"/>
                </a:solidFill>
                <a:latin typeface="Bookman Old Style"/>
              </a:rPr>
              <a:t>- И умре онде Мојсије слуга Господњи у земљи Моавској, по речи Господњој. И би погребен у земљи Моавској према Ветфегору; и нико никада не дозна за гроб његов. - Мојсију беше сто и двадесет година када умре; и не беху потамнеле очи његове нити га снага издала. И плакаше синови Израиљеви за Мојсијем у пољу Моавском тридесет дана; и прођоше плачни дани жалости за Мојсијем. И не би више у Израиљу онаквога пророка као Мојсије, којега Господ позна лицем к лицу, по свима знацима и чудесима које учини Мојсије пред очима свега Израиља- Његовим светим молитвама нека нас избави Господ од сваке невоље, и нека нас настани у вечна насеља, извевши нас из Египта - кукавног света овог! </a:t>
            </a:r>
            <a:endParaRPr lang="en-US" dirty="0">
              <a:solidFill>
                <a:srgbClr val="FFFFFF"/>
              </a:solidFill>
              <a:latin typeface="Bookman Old Style"/>
            </a:endParaRPr>
          </a:p>
          <a:p>
            <a:pPr algn="ctr"/>
            <a:r>
              <a:rPr lang="az-Cyrl-AZ">
                <a:solidFill>
                  <a:srgbClr val="FFFFFF"/>
                </a:solidFill>
                <a:latin typeface="Bookman Old Style"/>
              </a:rPr>
              <a:t>Амин.</a:t>
            </a:r>
            <a:endParaRPr lang="en-US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3" name="Picture 4" descr="3627685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895350"/>
            <a:ext cx="4305300" cy="4962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26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>
            <p:extLst>
              <p:ext uri="{D42A27DB-BD31-4B8C-83A1-F6EECF244321}">
                <p14:modId xmlns:p14="http://schemas.microsoft.com/office/powerpoint/2010/main" val="1971939152"/>
              </p:ext>
            </p:extLst>
          </p:nvPr>
        </p:nvSpPr>
        <p:spPr>
          <a:xfrm>
            <a:off x="3190875" y="1600200"/>
            <a:ext cx="5534025" cy="33887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man Old Style"/>
              </a:rPr>
              <a:t>Невена Тешић</a:t>
            </a:r>
            <a:r>
              <a:rPr lang="en-US" sz="3200" dirty="0">
                <a:solidFill>
                  <a:srgbClr val="FFFFFF"/>
                </a:solidFill>
                <a:latin typeface="Bookman Old Style"/>
              </a:rPr>
              <a:t> I4</a:t>
            </a:r>
          </a:p>
        </p:txBody>
      </p:sp>
    </p:spTree>
    <p:extLst>
      <p:ext uri="{BB962C8B-B14F-4D97-AF65-F5344CB8AC3E}">
        <p14:creationId xmlns:p14="http://schemas.microsoft.com/office/powerpoint/2010/main" val="32989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52500" y="781050"/>
            <a:ext cx="3545456" cy="24959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extLst>
              <p:ext uri="{D42A27DB-BD31-4B8C-83A1-F6EECF244321}">
                <p14:modId xmlns:p14="http://schemas.microsoft.com/office/powerpoint/2010/main" val="74209346"/>
              </p:ext>
            </p:extLst>
          </p:nvPr>
        </p:nvSpPr>
        <p:spPr>
          <a:xfrm>
            <a:off x="866236" y="1209675"/>
            <a:ext cx="361950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Bookman Old Style"/>
              </a:rPr>
              <a:t>МОЈСИЈЕ</a:t>
            </a:r>
            <a:r>
              <a:rPr lang="en-US" sz="3200" dirty="0">
                <a:latin typeface="Bookman Old Style"/>
              </a:rPr>
              <a:t> </a:t>
            </a:r>
            <a:endParaRPr lang="en-US" sz="3200" dirty="0">
              <a:latin typeface="Century Gothic"/>
            </a:endParaRPr>
          </a:p>
          <a:p>
            <a:pPr algn="ctr"/>
            <a:r>
              <a:rPr lang="en-US" sz="3200" dirty="0">
                <a:latin typeface="Bookman Old Style"/>
              </a:rPr>
              <a:t>(јевр. </a:t>
            </a:r>
            <a:r>
              <a:rPr lang="en-US" sz="3200" i="1" dirty="0">
                <a:latin typeface="Bookman Old Style"/>
              </a:rPr>
              <a:t>Моше</a:t>
            </a:r>
            <a:r>
              <a:rPr lang="en-US" sz="3200" dirty="0">
                <a:latin typeface="Bookman Old Style"/>
              </a:rPr>
              <a:t>; грч: </a:t>
            </a:r>
            <a:r>
              <a:rPr lang="en-US" sz="3200" i="1" dirty="0">
                <a:latin typeface="Bookman Old Style"/>
              </a:rPr>
              <a:t>Μωυσής</a:t>
            </a:r>
            <a:r>
              <a:rPr lang="en-US" sz="3200" dirty="0">
                <a:latin typeface="Bookman Old Style"/>
              </a:rPr>
              <a:t>)</a:t>
            </a:r>
            <a:endParaRPr lang="en-US" sz="3200"/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76200" y="3939540"/>
            <a:ext cx="3228975" cy="2611647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extLst>
              <p:ext uri="{D42A27DB-BD31-4B8C-83A1-F6EECF244321}">
                <p14:modId xmlns:p14="http://schemas.microsoft.com/office/powerpoint/2010/main" val="2575884577"/>
              </p:ext>
            </p:extLst>
          </p:nvPr>
        </p:nvSpPr>
        <p:spPr>
          <a:xfrm>
            <a:off x="47625" y="3940175"/>
            <a:ext cx="3059113" cy="31393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i="1" dirty="0" smtClean="0">
                <a:latin typeface="Comic Sans MS"/>
              </a:rPr>
              <a:t>Јевр</a:t>
            </a:r>
            <a:r>
              <a:rPr lang="en-US" i="1" dirty="0" smtClean="0">
                <a:latin typeface="Comic Sans MS"/>
              </a:rPr>
              <a:t>. "</a:t>
            </a:r>
            <a:r>
              <a:rPr lang="en-US" i="1" dirty="0" err="1" smtClean="0">
                <a:latin typeface="Comic Sans MS"/>
              </a:rPr>
              <a:t>мо</a:t>
            </a:r>
            <a:r>
              <a:rPr lang="en-US" i="1" dirty="0" smtClean="0">
                <a:latin typeface="Comic Sans MS"/>
              </a:rPr>
              <a:t>"</a:t>
            </a:r>
            <a:r>
              <a:rPr lang="en-US" dirty="0" smtClean="0">
                <a:latin typeface="Comic Sans MS"/>
              </a:rPr>
              <a:t> - </a:t>
            </a:r>
            <a:r>
              <a:rPr lang="en-US" dirty="0" err="1" smtClean="0">
                <a:latin typeface="Comic Sans MS"/>
              </a:rPr>
              <a:t>вода</a:t>
            </a:r>
            <a:endParaRPr lang="en-US" dirty="0" smtClean="0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lang="en-US" i="1" dirty="0" smtClean="0">
                <a:latin typeface="Comic Sans MS"/>
              </a:rPr>
              <a:t>             "</a:t>
            </a:r>
            <a:r>
              <a:rPr lang="en-US" i="1" dirty="0" err="1" smtClean="0">
                <a:latin typeface="Comic Sans MS"/>
              </a:rPr>
              <a:t>ушех</a:t>
            </a:r>
            <a:r>
              <a:rPr lang="en-US" i="1" dirty="0" smtClean="0">
                <a:latin typeface="Comic Sans MS"/>
              </a:rPr>
              <a:t>"</a:t>
            </a:r>
            <a:r>
              <a:rPr lang="en-US" dirty="0" smtClean="0">
                <a:latin typeface="Comic Sans MS"/>
              </a:rPr>
              <a:t> - </a:t>
            </a:r>
            <a:r>
              <a:rPr lang="en-US" dirty="0" err="1" smtClean="0">
                <a:latin typeface="Comic Sans MS"/>
              </a:rPr>
              <a:t>избавити</a:t>
            </a:r>
            <a:endParaRPr lang="en-US" dirty="0" smtClean="0">
              <a:latin typeface="Comic Sans MS"/>
            </a:endParaRPr>
          </a:p>
          <a:p>
            <a:pPr algn="ctr"/>
            <a:endParaRPr lang="en-US" dirty="0">
              <a:latin typeface="Comic Sans MS"/>
            </a:endParaRPr>
          </a:p>
          <a:p>
            <a:pPr algn="ctr"/>
            <a:r>
              <a:rPr lang="en-US" dirty="0">
                <a:latin typeface="Comic Sans MS"/>
              </a:rPr>
              <a:t>       Јеврејско предање:</a:t>
            </a:r>
          </a:p>
          <a:p>
            <a:pPr algn="ctr"/>
            <a:r>
              <a:rPr lang="en-US" i="1" dirty="0">
                <a:latin typeface="Comic Sans MS"/>
              </a:rPr>
              <a:t>"маша"</a:t>
            </a:r>
            <a:r>
              <a:rPr lang="en-US" dirty="0">
                <a:latin typeface="Comic Sans MS"/>
              </a:rPr>
              <a:t> - извући</a:t>
            </a:r>
            <a:endParaRPr dirty="0">
              <a:latin typeface="Comic Sans MS"/>
            </a:endParaRPr>
          </a:p>
          <a:p>
            <a:pPr algn="ctr"/>
            <a:endParaRPr lang="en-US" dirty="0">
              <a:latin typeface="Comic Sans MS"/>
            </a:endParaRPr>
          </a:p>
          <a:p>
            <a:pPr algn="ctr"/>
            <a:r>
              <a:rPr lang="en-US" dirty="0">
                <a:latin typeface="Comic Sans MS"/>
              </a:rPr>
              <a:t>Египатско порекло:</a:t>
            </a:r>
          </a:p>
          <a:p>
            <a:pPr algn="ctr"/>
            <a:r>
              <a:rPr lang="en-US" dirty="0">
                <a:latin typeface="Comic Sans MS"/>
              </a:rPr>
              <a:t>корен </a:t>
            </a:r>
            <a:r>
              <a:rPr lang="en-US" i="1" dirty="0">
                <a:latin typeface="Comic Sans MS"/>
              </a:rPr>
              <a:t>"мси"</a:t>
            </a:r>
            <a:r>
              <a:rPr lang="en-US" dirty="0">
                <a:latin typeface="Comic Sans MS"/>
              </a:rPr>
              <a:t> - родити, и имена неког божанства</a:t>
            </a:r>
            <a:endParaRPr dirty="0">
              <a:latin typeface="Comic Sans MS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2043973519"/>
              </p:ext>
            </p:extLst>
          </p:nvPr>
        </p:nvSpPr>
        <p:spPr>
          <a:xfrm>
            <a:off x="4810125" y="742950"/>
            <a:ext cx="2743200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z-Cyrl-AZ" sz="2000" b="1">
                <a:solidFill>
                  <a:srgbClr val="000000"/>
                </a:solidFill>
                <a:latin typeface="Bookman Old Style"/>
              </a:rPr>
              <a:t>Отац:</a:t>
            </a:r>
            <a:r>
              <a:rPr lang="az-Cyrl-AZ" sz="2000">
                <a:solidFill>
                  <a:srgbClr val="000000"/>
                </a:solidFill>
                <a:latin typeface="Bookman Old Style"/>
              </a:rPr>
              <a:t> Амрам из племена Левита </a:t>
            </a:r>
            <a:endParaRPr lang="en-US" sz="2000">
              <a:solidFill>
                <a:srgbClr val="000000"/>
              </a:solidFill>
              <a:latin typeface="Bookman Old Style"/>
            </a:endParaRPr>
          </a:p>
          <a:p>
            <a:pPr algn="ctr"/>
            <a:endParaRPr lang="az-Cyrl-AZ" sz="2000" b="1" dirty="0">
              <a:solidFill>
                <a:srgbClr val="000000"/>
              </a:solidFill>
              <a:latin typeface="Bookman Old Style"/>
            </a:endParaRPr>
          </a:p>
          <a:p>
            <a:pPr algn="ctr"/>
            <a:r>
              <a:rPr lang="az-Cyrl-AZ" sz="2000" b="1">
                <a:solidFill>
                  <a:srgbClr val="000000"/>
                </a:solidFill>
                <a:latin typeface="Bookman Old Style"/>
              </a:rPr>
              <a:t>Мајка:</a:t>
            </a:r>
            <a:r>
              <a:rPr lang="az-Cyrl-AZ" sz="2000">
                <a:solidFill>
                  <a:srgbClr val="000000"/>
                </a:solidFill>
                <a:latin typeface="Bookman Old Style"/>
              </a:rPr>
              <a:t> Јохаведа  </a:t>
            </a:r>
            <a:endParaRPr lang="en-US" sz="2000">
              <a:solidFill>
                <a:srgbClr val="000000"/>
              </a:solidFill>
              <a:latin typeface="Bookman Old Style"/>
            </a:endParaRPr>
          </a:p>
          <a:p>
            <a:pPr algn="ctr"/>
            <a:r>
              <a:rPr lang="az-Cyrl-AZ" sz="2000" dirty="0">
                <a:solidFill>
                  <a:srgbClr val="000000"/>
                </a:solidFill>
                <a:latin typeface="Bookman Old Style"/>
              </a:rPr>
              <a:t> *потомак Јакова</a:t>
            </a:r>
            <a:endParaRPr lang="en-US" sz="2000" dirty="0">
              <a:solidFill>
                <a:srgbClr val="000000"/>
              </a:solidFill>
              <a:latin typeface="Bookman Old Style"/>
            </a:endParaRPr>
          </a:p>
        </p:txBody>
      </p:sp>
      <p:sp>
        <p:nvSpPr>
          <p:cNvPr id="9" name="TextBox 8"/>
          <p:cNvSpPr txBox="1"/>
          <p:nvPr>
            <p:extLst>
              <p:ext uri="{D42A27DB-BD31-4B8C-83A1-F6EECF244321}">
                <p14:modId xmlns:p14="http://schemas.microsoft.com/office/powerpoint/2010/main" val="2216730155"/>
              </p:ext>
            </p:extLst>
          </p:nvPr>
        </p:nvSpPr>
        <p:spPr>
          <a:xfrm>
            <a:off x="4191000" y="2499995"/>
            <a:ext cx="353395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z-Cyrl-AZ" b="1"/>
              <a:t>Сестра</a:t>
            </a:r>
            <a:r>
              <a:rPr lang="az-Cyrl-AZ"/>
              <a:t>: Марија (7)</a:t>
            </a:r>
          </a:p>
          <a:p>
            <a:pPr algn="ctr"/>
            <a:r>
              <a:rPr lang="az-Cyrl-AZ" b="1"/>
              <a:t>Брат</a:t>
            </a:r>
            <a:r>
              <a:rPr lang="az-Cyrl-AZ"/>
              <a:t>: Арон (3)</a:t>
            </a:r>
            <a:endParaRPr lang="az-Cyrl-AZ" dirty="0"/>
          </a:p>
        </p:txBody>
      </p:sp>
      <p:sp>
        <p:nvSpPr>
          <p:cNvPr id="10" name="TextBox 9"/>
          <p:cNvSpPr txBox="1"/>
          <p:nvPr>
            <p:extLst>
              <p:ext uri="{D42A27DB-BD31-4B8C-83A1-F6EECF244321}">
                <p14:modId xmlns:p14="http://schemas.microsoft.com/office/powerpoint/2010/main" val="1540449338"/>
              </p:ext>
            </p:extLst>
          </p:nvPr>
        </p:nvSpPr>
        <p:spPr>
          <a:xfrm>
            <a:off x="4114800" y="3382645"/>
            <a:ext cx="3073879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262626"/>
                </a:solidFill>
                <a:latin typeface="Bookman Old Style"/>
              </a:rPr>
              <a:t>Амрамов отац (Мојсијев деда) </a:t>
            </a:r>
            <a:r>
              <a:rPr lang="en-US" sz="2000" b="1" dirty="0">
                <a:solidFill>
                  <a:srgbClr val="262626"/>
                </a:solidFill>
                <a:latin typeface="Bookman Old Style"/>
              </a:rPr>
              <a:t>Кат</a:t>
            </a:r>
            <a:r>
              <a:rPr lang="en-US" sz="2000" dirty="0">
                <a:solidFill>
                  <a:srgbClr val="262626"/>
                </a:solidFill>
                <a:latin typeface="Bookman Old Style"/>
              </a:rPr>
              <a:t> се доселио у Египат са седамдесеторицом из Јаковљеве лозе  -Мојсије припада </a:t>
            </a:r>
            <a:r>
              <a:rPr lang="en-US" sz="2000" b="1" dirty="0">
                <a:solidFill>
                  <a:srgbClr val="262626"/>
                </a:solidFill>
                <a:latin typeface="Bookman Old Style"/>
              </a:rPr>
              <a:t>другој генерацији</a:t>
            </a:r>
            <a:r>
              <a:rPr lang="en-US" sz="2000" dirty="0">
                <a:solidFill>
                  <a:srgbClr val="262626"/>
                </a:solidFill>
                <a:latin typeface="Bookman Old Style"/>
              </a:rPr>
              <a:t> Израиљаца рођених у Египту.</a:t>
            </a:r>
          </a:p>
        </p:txBody>
      </p:sp>
      <p:pic>
        <p:nvPicPr>
          <p:cNvPr id="11" name="Picture 11" descr="6moises-en-cestita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905" y="1447800"/>
            <a:ext cx="3433374" cy="4639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77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>
            <p:extLst>
              <p:ext uri="{D42A27DB-BD31-4B8C-83A1-F6EECF244321}">
                <p14:modId xmlns:p14="http://schemas.microsoft.com/office/powerpoint/2010/main" val="1351108697"/>
              </p:ext>
            </p:extLst>
          </p:nvPr>
        </p:nvSpPr>
        <p:spPr>
          <a:xfrm>
            <a:off x="5219700" y="2438400"/>
            <a:ext cx="6608763" cy="42211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Cyrl-AZ" dirty="0">
              <a:latin typeface="Bookman Old Style"/>
            </a:endParaRPr>
          </a:p>
        </p:txBody>
      </p:sp>
      <p:pic>
        <p:nvPicPr>
          <p:cNvPr id="4" name="Picture 4" descr="screen-shot-2015-11-04-at-10-14-58-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5" y="1940943"/>
            <a:ext cx="5221288" cy="484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1495425" y="151861"/>
            <a:ext cx="4666471" cy="24103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297aea7b0635339e0ff516b6a5ce03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15977"/>
            <a:ext cx="2184673" cy="253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>
            <p:extLst>
              <p:ext uri="{D42A27DB-BD31-4B8C-83A1-F6EECF244321}">
                <p14:modId xmlns:p14="http://schemas.microsoft.com/office/powerpoint/2010/main" val="193586636"/>
              </p:ext>
            </p:extLst>
          </p:nvPr>
        </p:nvSpPr>
        <p:spPr>
          <a:xfrm>
            <a:off x="1818915" y="640751"/>
            <a:ext cx="4008708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Bookman Old Style"/>
              </a:rPr>
              <a:t>Рођен је у </a:t>
            </a:r>
            <a:r>
              <a:rPr lang="en-US" b="1" dirty="0">
                <a:latin typeface="Bookman Old Style"/>
              </a:rPr>
              <a:t>фебруару</a:t>
            </a:r>
            <a:r>
              <a:rPr lang="en-US" dirty="0">
                <a:latin typeface="Bookman Old Style"/>
              </a:rPr>
              <a:t> или</a:t>
            </a:r>
            <a:r>
              <a:rPr lang="en-US" b="1" dirty="0">
                <a:latin typeface="Bookman Old Style"/>
              </a:rPr>
              <a:t> марту</a:t>
            </a:r>
            <a:r>
              <a:rPr lang="en-US" dirty="0">
                <a:latin typeface="Bookman Old Style"/>
              </a:rPr>
              <a:t> </a:t>
            </a:r>
            <a:r>
              <a:rPr lang="en-US" b="1" dirty="0">
                <a:latin typeface="Bookman Old Style"/>
              </a:rPr>
              <a:t>1391.</a:t>
            </a:r>
            <a:r>
              <a:rPr lang="en-US" dirty="0">
                <a:latin typeface="Bookman Old Style"/>
              </a:rPr>
              <a:t> П.н.е, у време када је тадашњи фараон наредио да се </a:t>
            </a:r>
            <a:r>
              <a:rPr lang="en-US" b="1" dirty="0">
                <a:latin typeface="Bookman Old Style"/>
              </a:rPr>
              <a:t>побију</a:t>
            </a:r>
            <a:r>
              <a:rPr lang="en-US" dirty="0">
                <a:latin typeface="Bookman Old Style"/>
              </a:rPr>
              <a:t> све јеврејске бебе дечаци, дављењем у Нилу.</a:t>
            </a:r>
          </a:p>
        </p:txBody>
      </p:sp>
      <p:sp>
        <p:nvSpPr>
          <p:cNvPr id="13" name="TextBox 12"/>
          <p:cNvSpPr txBox="1"/>
          <p:nvPr>
            <p:extLst>
              <p:ext uri="{D42A27DB-BD31-4B8C-83A1-F6EECF244321}">
                <p14:modId xmlns:p14="http://schemas.microsoft.com/office/powerpoint/2010/main" val="4189582481"/>
              </p:ext>
            </p:extLst>
          </p:nvPr>
        </p:nvSpPr>
        <p:spPr>
          <a:xfrm>
            <a:off x="5343525" y="2771140"/>
            <a:ext cx="6410174" cy="36941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z-Cyrl-AZ">
                <a:solidFill>
                  <a:srgbClr val="FFFFFF"/>
                </a:solidFill>
                <a:latin typeface="Bookman Old Style"/>
              </a:rPr>
              <a:t>Јохаведа је родила дечака. Крила га је три месеца. Када сакривање више није било могуће, уместо да га преда да га убију, пушта га низ реку Нил у корпи, на малом пловилу, направљеном од прућа и лишћа. Мојсијева сестра Марија је пратила пловидбу бебе, све док није дошао на место где се фараонова кћерка Витија  купала са својим слушкињама. Угледавши бебу у корпи, нареди слушкињама да је донесу. Након што је неколико жена безуспешно покушало да подоји бебу, Марија им прилази, и пита фараонову кћерку да ли жели да га подоји Јеврејка. Витија пристаје, и Јохаведа добија задатак да буде бебина дојиља.</a:t>
            </a:r>
            <a:endParaRPr lang="en-US"/>
          </a:p>
        </p:txBody>
      </p:sp>
      <p:pic>
        <p:nvPicPr>
          <p:cNvPr id="14" name="Picture 14" descr="csm_Lempertz-1057-1529-Alte-Kunst-Lombardian-School-17th-century-The-Discovery-of-the-Infa_2ec3a51e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975" y="314325"/>
            <a:ext cx="3064414" cy="2436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4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90216" y="609600"/>
            <a:ext cx="3688692" cy="284051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extLst>
              <p:ext uri="{D42A27DB-BD31-4B8C-83A1-F6EECF244321}">
                <p14:modId xmlns:p14="http://schemas.microsoft.com/office/powerpoint/2010/main" val="543760048"/>
              </p:ext>
            </p:extLst>
          </p:nvPr>
        </p:nvSpPr>
        <p:spPr>
          <a:xfrm>
            <a:off x="819150" y="685800"/>
            <a:ext cx="3576309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Bookman Old Style"/>
              </a:rPr>
              <a:t>Након што је порастао, пошао је да види своју браћу који су били поробљени од Египћана. Угледавши неког Египћанина како туче Јеврејина, убија га и скрива тело у песку, надајући се да о томе нико неће причати</a:t>
            </a:r>
            <a:r>
              <a:rPr lang="en-US" dirty="0">
                <a:solidFill>
                  <a:srgbClr val="000000"/>
                </a:solidFill>
                <a:latin typeface="Bookman Old Style"/>
              </a:rPr>
              <a:t>.</a:t>
            </a:r>
          </a:p>
        </p:txBody>
      </p:sp>
      <p:sp>
        <p:nvSpPr>
          <p:cNvPr id="9" name="TextBox 8"/>
          <p:cNvSpPr txBox="1"/>
          <p:nvPr>
            <p:extLst>
              <p:ext uri="{D42A27DB-BD31-4B8C-83A1-F6EECF244321}">
                <p14:modId xmlns:p14="http://schemas.microsoft.com/office/powerpoint/2010/main" val="2491413593"/>
              </p:ext>
            </p:extLst>
          </p:nvPr>
        </p:nvSpPr>
        <p:spPr>
          <a:xfrm>
            <a:off x="4800600" y="685800"/>
            <a:ext cx="548927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Bookman Old Style"/>
              </a:rPr>
              <a:t>Следећег дана, угледавши двојицу Јевреја како се свађају, науми да их раздвоји, и тада један од њих, оптужи Мојсија за убиство Египћанина. Мојсије ускоро открива да фараон о томе већ зна, и да има намеру да га због тога осуди на смрт. Због тога бежи на </a:t>
            </a:r>
            <a:r>
              <a:rPr lang="en-US" b="1" dirty="0">
                <a:solidFill>
                  <a:srgbClr val="FFFFFF"/>
                </a:solidFill>
                <a:latin typeface="Bookman Old Style"/>
              </a:rPr>
              <a:t>Синајско полуострво</a:t>
            </a:r>
            <a:r>
              <a:rPr lang="en-US" dirty="0">
                <a:solidFill>
                  <a:srgbClr val="FFFFFF"/>
                </a:solidFill>
                <a:latin typeface="Bookman Old Style"/>
              </a:rPr>
              <a:t> (Мидијамска земља)</a:t>
            </a:r>
          </a:p>
        </p:txBody>
      </p:sp>
      <p:pic>
        <p:nvPicPr>
          <p:cNvPr id="10" name="Picture 10" descr="the-trials-of-mo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3590925"/>
            <a:ext cx="3620218" cy="22672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2" descr="805001e6d6f6bbffd795ae77d27874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5" y="3382383"/>
            <a:ext cx="2179863" cy="27554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6" descr="vanleyden_mozes_rots_water_g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59" y="3770310"/>
            <a:ext cx="3073034" cy="23773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36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971474921"/>
              </p:ext>
            </p:extLst>
          </p:nvPr>
        </p:nvSpPr>
        <p:spPr>
          <a:xfrm>
            <a:off x="5743575" y="723900"/>
            <a:ext cx="3965575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Bookman Old Style"/>
              </a:rPr>
              <a:t>Тамо се зауставља код извора, и спасава седам чобаница, кћери мидијамског свештеника Рагуила, од напасника чобана. Отац чобаница, у знак захвалности, даје му кћерку </a:t>
            </a:r>
            <a:r>
              <a:rPr lang="en-US" b="1" dirty="0">
                <a:latin typeface="Bookman Old Style"/>
              </a:rPr>
              <a:t>Сефору</a:t>
            </a:r>
            <a:r>
              <a:rPr lang="en-US" dirty="0">
                <a:latin typeface="Bookman Old Style"/>
              </a:rPr>
              <a:t> за жену, и поставља га за надзорника његових стада. Ту остаје четрдесет година, рађа ми се син </a:t>
            </a:r>
            <a:r>
              <a:rPr lang="en-US" b="1" dirty="0">
                <a:latin typeface="Bookman Old Style"/>
              </a:rPr>
              <a:t>Гирсам.</a:t>
            </a:r>
            <a:endParaRPr lang="en-US" b="1" dirty="0">
              <a:solidFill>
                <a:srgbClr val="000000"/>
              </a:solidFill>
              <a:latin typeface="Bookman Old Style"/>
            </a:endParaRPr>
          </a:p>
        </p:txBody>
      </p:sp>
      <p:pic>
        <p:nvPicPr>
          <p:cNvPr id="9" name="Picture 9" descr="A%20Prayer%20For%20the%20Glory%20of%20God%20~%20Exodus%2033.18%20ESV%20'Please%20Show%20me%20your%20Glory'%20Moses%20sees%20the%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23900"/>
            <a:ext cx="4088891" cy="5231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3" name="Diagram 13"/>
          <p:cNvGraphicFramePr/>
          <p:nvPr>
            <p:extLst>
              <p:ext uri="{D42A27DB-BD31-4B8C-83A1-F6EECF244321}">
                <p14:modId xmlns:p14="http://schemas.microsoft.com/office/powerpoint/2010/main" val="515582688"/>
              </p:ext>
            </p:extLst>
          </p:nvPr>
        </p:nvGraphicFramePr>
        <p:xfrm>
          <a:off x="5362575" y="2466975"/>
          <a:ext cx="6211348" cy="473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75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ses-burning-bush-39464-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257300"/>
            <a:ext cx="5329956" cy="41438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>
            <p:extLst>
              <p:ext uri="{D42A27DB-BD31-4B8C-83A1-F6EECF244321}">
                <p14:modId xmlns:p14="http://schemas.microsoft.com/office/powerpoint/2010/main" val="2296384985"/>
              </p:ext>
            </p:extLst>
          </p:nvPr>
        </p:nvSpPr>
        <p:spPr>
          <a:xfrm>
            <a:off x="7391400" y="704850"/>
            <a:ext cx="4036473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Bookman Old Style"/>
              </a:rPr>
              <a:t>Једног дана, води стадо на </a:t>
            </a:r>
            <a:r>
              <a:rPr lang="en-US" dirty="0" err="1">
                <a:latin typeface="Bookman Old Style"/>
              </a:rPr>
              <a:t>планину</a:t>
            </a:r>
            <a:r>
              <a:rPr lang="en-US" dirty="0">
                <a:latin typeface="Bookman Old Style"/>
              </a:rPr>
              <a:t> </a:t>
            </a:r>
            <a:r>
              <a:rPr lang="en-US" b="1" dirty="0" err="1" smtClean="0">
                <a:latin typeface="Bookman Old Style"/>
              </a:rPr>
              <a:t>Хорив</a:t>
            </a:r>
            <a:r>
              <a:rPr lang="sr-Cyrl-RS" b="1" dirty="0" smtClean="0">
                <a:latin typeface="Bookman Old Style"/>
              </a:rPr>
              <a:t>(Синај)</a:t>
            </a:r>
            <a:r>
              <a:rPr lang="en-US" dirty="0" smtClean="0">
                <a:latin typeface="Bookman Old Style"/>
              </a:rPr>
              <a:t>. </a:t>
            </a:r>
            <a:r>
              <a:rPr lang="en-US" dirty="0">
                <a:latin typeface="Bookman Old Style"/>
              </a:rPr>
              <a:t>Ту на планини му се указује жбун купине у пламену, који не сагорева. Пришавши да боље осмотри то чудо, јавља му се Бог из жбуна, шаље га да оде код фараона и да избави јеврејски народ из ропства, истовремено му откривајући Своје име. </a:t>
            </a:r>
          </a:p>
          <a:p>
            <a:pPr algn="ctr"/>
            <a:endParaRPr lang="en-US" dirty="0">
              <a:latin typeface="Bookman Old Style"/>
            </a:endParaRPr>
          </a:p>
          <a:p>
            <a:pPr algn="ctr"/>
            <a:r>
              <a:rPr lang="en-US" dirty="0">
                <a:latin typeface="Bookman Old Style"/>
              </a:rPr>
              <a:t>Отишавши код фараона, </a:t>
            </a:r>
            <a:r>
              <a:rPr lang="en-US" b="1" dirty="0">
                <a:latin typeface="Bookman Old Style"/>
              </a:rPr>
              <a:t>Мојсије</a:t>
            </a:r>
            <a:r>
              <a:rPr lang="en-US" dirty="0">
                <a:latin typeface="Bookman Old Style"/>
              </a:rPr>
              <a:t> и </a:t>
            </a:r>
            <a:r>
              <a:rPr lang="en-US" b="1" dirty="0">
                <a:latin typeface="Bookman Old Style"/>
              </a:rPr>
              <a:t>Арон</a:t>
            </a:r>
            <a:r>
              <a:rPr lang="en-US" dirty="0">
                <a:latin typeface="Bookman Old Style"/>
              </a:rPr>
              <a:t> му рекоше да Бог Израиља тражи од њега да им дозволи да прославе празник у пустињи. </a:t>
            </a:r>
            <a:r>
              <a:rPr lang="en-US" b="1" dirty="0">
                <a:latin typeface="Bookman Old Style"/>
              </a:rPr>
              <a:t>Фараон одбија</a:t>
            </a:r>
            <a:r>
              <a:rPr lang="en-US" dirty="0">
                <a:latin typeface="Bookman Old Style"/>
              </a:rPr>
              <a:t>, и након тога Мојсије и Арон уз Божију помоћ, пуштају једну за другом, десет зала на Египат.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4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>
            <p:extLst>
              <p:ext uri="{D42A27DB-BD31-4B8C-83A1-F6EECF244321}">
                <p14:modId xmlns:p14="http://schemas.microsoft.com/office/powerpoint/2010/main" val="1091117997"/>
              </p:ext>
            </p:extLst>
          </p:nvPr>
        </p:nvSpPr>
        <p:spPr>
          <a:xfrm>
            <a:off x="971550" y="781050"/>
            <a:ext cx="2122098" cy="16907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ookman Old Style"/>
              </a:rPr>
              <a:t>Десет пошасти: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3324225" y="1228725"/>
            <a:ext cx="1107296" cy="85725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extLst>
              <p:ext uri="{D42A27DB-BD31-4B8C-83A1-F6EECF244321}">
                <p14:modId xmlns:p14="http://schemas.microsoft.com/office/powerpoint/2010/main" val="869934139"/>
              </p:ext>
            </p:extLst>
          </p:nvPr>
        </p:nvSpPr>
        <p:spPr>
          <a:xfrm>
            <a:off x="4838700" y="701974"/>
            <a:ext cx="222273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man Old Style"/>
              </a:rPr>
              <a:t>1.</a:t>
            </a:r>
            <a:r>
              <a:rPr lang="en-US" dirty="0">
                <a:latin typeface="Bookman Old Style"/>
              </a:rPr>
              <a:t> </a:t>
            </a:r>
            <a:r>
              <a:rPr lang="en-US" dirty="0">
                <a:latin typeface="Century Gothic"/>
              </a:rPr>
              <a:t>претварање свих вода у крв</a:t>
            </a:r>
            <a:endParaRPr lang="en-US" dirty="0"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23" name="Rectangle 22"/>
          <p:cNvSpPr/>
          <p:nvPr>
            <p:extLst>
              <p:ext uri="{D42A27DB-BD31-4B8C-83A1-F6EECF244321}">
                <p14:modId xmlns:p14="http://schemas.microsoft.com/office/powerpoint/2010/main" val="3090359951"/>
              </p:ext>
            </p:extLst>
          </p:nvPr>
        </p:nvSpPr>
        <p:spPr>
          <a:xfrm>
            <a:off x="4845887" y="1762125"/>
            <a:ext cx="2222739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2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.</a:t>
            </a:r>
            <a:r>
              <a:rPr lang="en-US" dirty="0">
                <a:latin typeface="Century Gothic"/>
              </a:rPr>
              <a:t> најезда жаба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Rectangle 23"/>
          <p:cNvSpPr/>
          <p:nvPr>
            <p:extLst>
              <p:ext uri="{D42A27DB-BD31-4B8C-83A1-F6EECF244321}">
                <p14:modId xmlns:p14="http://schemas.microsoft.com/office/powerpoint/2010/main" val="2979714457"/>
              </p:ext>
            </p:extLst>
          </p:nvPr>
        </p:nvSpPr>
        <p:spPr>
          <a:xfrm>
            <a:off x="4831508" y="3924300"/>
            <a:ext cx="2222739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man Old Style"/>
              </a:rPr>
              <a:t>4.</a:t>
            </a:r>
            <a:r>
              <a:rPr lang="en-US" dirty="0"/>
              <a:t> најезда буба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Rectangle 24"/>
          <p:cNvSpPr/>
          <p:nvPr>
            <p:extLst>
              <p:ext uri="{D42A27DB-BD31-4B8C-83A1-F6EECF244321}">
                <p14:modId xmlns:p14="http://schemas.microsoft.com/office/powerpoint/2010/main" val="1608048795"/>
              </p:ext>
            </p:extLst>
          </p:nvPr>
        </p:nvSpPr>
        <p:spPr>
          <a:xfrm>
            <a:off x="4845885" y="2857500"/>
            <a:ext cx="222273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3</a:t>
            </a:r>
            <a:r>
              <a:rPr lang="en-US" sz="2000" dirty="0">
                <a:solidFill>
                  <a:srgbClr val="FFFFFF"/>
                </a:solidFill>
                <a:latin typeface="Bookman Old Style"/>
              </a:rPr>
              <a:t>.</a:t>
            </a:r>
            <a:r>
              <a:rPr lang="en-US" sz="2000" dirty="0">
                <a:latin typeface="Bookman Old Style"/>
              </a:rPr>
              <a:t> </a:t>
            </a:r>
            <a:r>
              <a:rPr lang="en-US" sz="2000" dirty="0">
                <a:latin typeface="Century Gothic"/>
              </a:rPr>
              <a:t>најезда  вашки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Rectangle 25"/>
          <p:cNvSpPr/>
          <p:nvPr>
            <p:extLst>
              <p:ext uri="{D42A27DB-BD31-4B8C-83A1-F6EECF244321}">
                <p14:modId xmlns:p14="http://schemas.microsoft.com/office/powerpoint/2010/main" val="1533734324"/>
              </p:ext>
            </p:extLst>
          </p:nvPr>
        </p:nvSpPr>
        <p:spPr>
          <a:xfrm>
            <a:off x="4838699" y="5010150"/>
            <a:ext cx="222273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man Old Style"/>
              </a:rPr>
              <a:t>5.</a:t>
            </a:r>
            <a:r>
              <a:rPr lang="en-US" dirty="0"/>
              <a:t> помор</a:t>
            </a:r>
            <a:r>
              <a:rPr lang="en-US" dirty="0">
                <a:latin typeface="Century Gothic"/>
              </a:rPr>
              <a:t> </a:t>
            </a:r>
            <a:r>
              <a:rPr lang="en-US" dirty="0"/>
              <a:t>стоке</a:t>
            </a:r>
          </a:p>
        </p:txBody>
      </p:sp>
      <p:sp>
        <p:nvSpPr>
          <p:cNvPr id="27" name="Rectangle 26"/>
          <p:cNvSpPr/>
          <p:nvPr>
            <p:extLst>
              <p:ext uri="{D42A27DB-BD31-4B8C-83A1-F6EECF244321}">
                <p14:modId xmlns:p14="http://schemas.microsoft.com/office/powerpoint/2010/main" val="3349451664"/>
              </p:ext>
            </p:extLst>
          </p:nvPr>
        </p:nvSpPr>
        <p:spPr>
          <a:xfrm>
            <a:off x="7391401" y="701974"/>
            <a:ext cx="2222739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kman Old Style"/>
              </a:rPr>
              <a:t>6.</a:t>
            </a:r>
            <a:r>
              <a:rPr lang="en-US" dirty="0"/>
              <a:t> </a:t>
            </a:r>
            <a:r>
              <a:rPr lang="en-US" dirty="0">
                <a:solidFill>
                  <a:srgbClr val="FFFFFF"/>
                </a:solidFill>
              </a:rPr>
              <a:t>гнојне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 красте на људима и </a:t>
            </a:r>
            <a:r>
              <a:rPr lang="en-US" dirty="0">
                <a:solidFill>
                  <a:srgbClr val="FFFFFF"/>
                </a:solidFill>
              </a:rPr>
              <a:t>стоци</a:t>
            </a:r>
          </a:p>
        </p:txBody>
      </p:sp>
      <p:sp>
        <p:nvSpPr>
          <p:cNvPr id="28" name="Rectangle 27"/>
          <p:cNvSpPr/>
          <p:nvPr>
            <p:extLst>
              <p:ext uri="{D42A27DB-BD31-4B8C-83A1-F6EECF244321}">
                <p14:modId xmlns:p14="http://schemas.microsoft.com/office/powerpoint/2010/main" val="532817565"/>
              </p:ext>
            </p:extLst>
          </p:nvPr>
        </p:nvSpPr>
        <p:spPr>
          <a:xfrm>
            <a:off x="7391401" y="1776502"/>
            <a:ext cx="222273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7. 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град и огањ</a:t>
            </a:r>
            <a:endParaRPr lang="en-US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Rectangle 28"/>
          <p:cNvSpPr/>
          <p:nvPr>
            <p:extLst>
              <p:ext uri="{D42A27DB-BD31-4B8C-83A1-F6EECF244321}">
                <p14:modId xmlns:p14="http://schemas.microsoft.com/office/powerpoint/2010/main" val="1666209391"/>
              </p:ext>
            </p:extLst>
          </p:nvPr>
        </p:nvSpPr>
        <p:spPr>
          <a:xfrm>
            <a:off x="7391401" y="3924300"/>
            <a:ext cx="2222739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9.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 </a:t>
            </a:r>
            <a:r>
              <a:rPr lang="en-US" dirty="0">
                <a:latin typeface="Century Gothic"/>
              </a:rPr>
              <a:t>потпуна тама </a:t>
            </a:r>
          </a:p>
        </p:txBody>
      </p:sp>
      <p:sp>
        <p:nvSpPr>
          <p:cNvPr id="30" name="Rectangle 29"/>
          <p:cNvSpPr/>
          <p:nvPr>
            <p:extLst>
              <p:ext uri="{D42A27DB-BD31-4B8C-83A1-F6EECF244321}">
                <p14:modId xmlns:p14="http://schemas.microsoft.com/office/powerpoint/2010/main" val="3231807305"/>
              </p:ext>
            </p:extLst>
          </p:nvPr>
        </p:nvSpPr>
        <p:spPr>
          <a:xfrm>
            <a:off x="7391401" y="2864689"/>
            <a:ext cx="2222739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8.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 </a:t>
            </a:r>
            <a:r>
              <a:rPr lang="en-US" dirty="0">
                <a:latin typeface="Century Gothic"/>
              </a:rPr>
              <a:t>најезда скакаваца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Rectangle 30"/>
          <p:cNvSpPr/>
          <p:nvPr>
            <p:extLst>
              <p:ext uri="{D42A27DB-BD31-4B8C-83A1-F6EECF244321}">
                <p14:modId xmlns:p14="http://schemas.microsoft.com/office/powerpoint/2010/main" val="586827249"/>
              </p:ext>
            </p:extLst>
          </p:nvPr>
        </p:nvSpPr>
        <p:spPr>
          <a:xfrm>
            <a:off x="7391401" y="5010149"/>
            <a:ext cx="2222739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Bookman Old Style"/>
              </a:rPr>
              <a:t>10.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 </a:t>
            </a:r>
            <a:r>
              <a:rPr lang="en-US" dirty="0">
                <a:latin typeface="Century Gothic"/>
              </a:rPr>
              <a:t>помор прворођене мушке деце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2" name="Picture 32" descr="Moses meek f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738168"/>
            <a:ext cx="2915728" cy="33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build="allAtOnce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>
            <p:extLst>
              <p:ext uri="{D42A27DB-BD31-4B8C-83A1-F6EECF244321}">
                <p14:modId xmlns:p14="http://schemas.microsoft.com/office/powerpoint/2010/main" val="1841662396"/>
              </p:ext>
            </p:extLst>
          </p:nvPr>
        </p:nvSpPr>
        <p:spPr>
          <a:xfrm>
            <a:off x="733425" y="2943225"/>
            <a:ext cx="4494243" cy="32584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>
                <a:solidFill>
                  <a:srgbClr val="000000"/>
                </a:solidFill>
                <a:latin typeface="Bookman Old Style"/>
              </a:rPr>
              <a:t>Након тога, Мојсије води Јевреје на исток, ка Ханану, а фараон са својом војском креће у потеру. Бежећи пред војском, Мојсије раздваја Црвено море, и</a:t>
            </a:r>
            <a:r>
              <a:rPr lang="az-Cyrl-AZ" b="1">
                <a:solidFill>
                  <a:srgbClr val="000000"/>
                </a:solidFill>
                <a:latin typeface="Bookman Old Style"/>
              </a:rPr>
              <a:t> </a:t>
            </a:r>
            <a:r>
              <a:rPr lang="az-Cyrl-AZ">
                <a:solidFill>
                  <a:srgbClr val="000000"/>
                </a:solidFill>
                <a:latin typeface="Bookman Old Style"/>
              </a:rPr>
              <a:t>јеврејски народ прелази по сувом. Када је фараонова војска била на средини мора, Мојсије саставља воду, што доноси велику погибију и уништење фараонове војске. </a:t>
            </a:r>
            <a:endParaRPr lang="az-Cyrl-AZ">
              <a:solidFill>
                <a:srgbClr val="000000"/>
              </a:solidFill>
            </a:endParaRPr>
          </a:p>
          <a:p>
            <a:pPr algn="ctr"/>
            <a:endParaRPr lang="az-Cyrl-AZ" dirty="0"/>
          </a:p>
        </p:txBody>
      </p:sp>
      <p:pic>
        <p:nvPicPr>
          <p:cNvPr id="5" name="Picture 5" descr="Mos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58947"/>
            <a:ext cx="2743200" cy="2555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AAEAAQAAAAAAAAypAAAAJDE1OGYwYmNjLWU4YWQtNGY2Zi1hMTIzLWUyZjY2MjFlZmQx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18" y="714375"/>
            <a:ext cx="2743200" cy="2084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9" descr="moses-parting-red-s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75" y="3686175"/>
            <a:ext cx="5954315" cy="239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1" descr="l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25" y="790575"/>
            <a:ext cx="3679362" cy="2545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van-kramskoi-the-prayer-of-moses-before-the-israelites-passed-through-the-red-sea-1861-e127631673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70" y="3276600"/>
            <a:ext cx="2588803" cy="3375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7" descr="537ff8eaaa33963ca3e5b2a633f112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52" y="76200"/>
            <a:ext cx="2176133" cy="2878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9" descr="moses_steintav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538" y="122144"/>
            <a:ext cx="2958860" cy="4076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1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150" y="4690913"/>
            <a:ext cx="2508908" cy="1879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: Rounded Corners 12"/>
          <p:cNvSpPr/>
          <p:nvPr/>
        </p:nvSpPr>
        <p:spPr>
          <a:xfrm>
            <a:off x="847725" y="638175"/>
            <a:ext cx="4437691" cy="554235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u="none" strike="noStrike" dirty="0">
                <a:solidFill>
                  <a:srgbClr val="FFFFFF"/>
                </a:solidFill>
                <a:latin typeface="Bookman Old Style"/>
              </a:rPr>
              <a:t>Дошавши до горе </a:t>
            </a:r>
            <a:r>
              <a:rPr lang="az-Cyrl-AZ" u="none" strike="noStrike" dirty="0">
                <a:solidFill>
                  <a:srgbClr val="CA5304"/>
                </a:solidFill>
                <a:latin typeface="Bookman Old Style"/>
              </a:rPr>
              <a:t>Синај</a:t>
            </a:r>
            <a:r>
              <a:rPr lang="az-Cyrl-AZ" u="none" strike="noStrike" dirty="0">
                <a:solidFill>
                  <a:srgbClr val="FFFFFF"/>
                </a:solidFill>
                <a:latin typeface="Bookman Old Style"/>
              </a:rPr>
              <a:t>, остају ту неко време. Мојсије се пење на Синај и прима заповести. Бог му је предао </a:t>
            </a:r>
            <a:r>
              <a:rPr lang="az-Cyrl-AZ" u="none" strike="noStrike" dirty="0">
                <a:solidFill>
                  <a:srgbClr val="54733B"/>
                </a:solidFill>
                <a:latin typeface="Bookman Old Style"/>
              </a:rPr>
              <a:t>Десет заповести</a:t>
            </a:r>
            <a:r>
              <a:rPr lang="az-Cyrl-AZ" u="none" strike="noStrike" dirty="0">
                <a:solidFill>
                  <a:srgbClr val="FFFFFF"/>
                </a:solidFill>
                <a:latin typeface="Bookman Old Style"/>
              </a:rPr>
              <a:t>, познатих и под називом </a:t>
            </a:r>
            <a:r>
              <a:rPr lang="az-Cyrl-AZ" u="none" strike="noStrike" dirty="0">
                <a:solidFill>
                  <a:srgbClr val="54733B"/>
                </a:solidFill>
                <a:latin typeface="Bookman Old Style"/>
              </a:rPr>
              <a:t>Декалог</a:t>
            </a:r>
            <a:r>
              <a:rPr lang="az-Cyrl-AZ" u="none" strike="noStrike" dirty="0">
                <a:solidFill>
                  <a:srgbClr val="FFFFFF"/>
                </a:solidFill>
                <a:latin typeface="Bookman Old Style"/>
              </a:rPr>
              <a:t>. Док је био на гори, народ је већ напустио Бога и пао у идолопоклонство, тако да Мојсије ломи камене плоче Декалога и иде поново на гору да прими нове. На тај начин, постао је самовидац божанских сазнања; постио је два пута по четрдесет дана, саградио скинију, удостојио се </a:t>
            </a:r>
            <a:r>
              <a:rPr lang="az-Cyrl-AZ" u="none" strike="noStrike" dirty="0" smtClean="0">
                <a:solidFill>
                  <a:srgbClr val="FFFFFF"/>
                </a:solidFill>
                <a:latin typeface="Bookman Old Style"/>
              </a:rPr>
              <a:t>боговиђења </a:t>
            </a:r>
            <a:r>
              <a:rPr lang="az-Cyrl-AZ" u="none" strike="noStrike" dirty="0">
                <a:solidFill>
                  <a:srgbClr val="FFFFFF"/>
                </a:solidFill>
                <a:latin typeface="Bookman Old Style"/>
              </a:rPr>
              <a:t>на Синају.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</TotalTime>
  <Words>983</Words>
  <Application>Microsoft Office PowerPoint</Application>
  <PresentationFormat>Widescreen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Century Gothic</vt:lpstr>
      <vt:lpstr>Comic Sans MS</vt:lpstr>
      <vt:lpstr>Tahoma</vt:lpstr>
      <vt:lpstr>Wingdings 3</vt:lpstr>
      <vt:lpstr>Ion Boardroom</vt:lpstr>
      <vt:lpstr>                 Мојсије                  и 10. Божијих заповести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 Божијих заповести: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</dc:creator>
  <cp:lastModifiedBy>Dragan</cp:lastModifiedBy>
  <cp:revision>18</cp:revision>
  <dcterms:created xsi:type="dcterms:W3CDTF">2013-07-15T20:26:40Z</dcterms:created>
  <dcterms:modified xsi:type="dcterms:W3CDTF">2017-09-23T21:20:51Z</dcterms:modified>
</cp:coreProperties>
</file>