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Cyrl-RS" dirty="0" smtClean="0"/>
              <a:t>Прича о смирењу насупрот гневу</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889585" cy="4419983"/>
          </a:xfrm>
          <a:prstGeom prst="rect">
            <a:avLst/>
          </a:prstGeom>
          <a:ln/>
        </p:spPr>
        <p:style>
          <a:lnRef idx="1">
            <a:schemeClr val="accent1"/>
          </a:lnRef>
          <a:fillRef idx="2">
            <a:schemeClr val="accent1"/>
          </a:fillRef>
          <a:effectRef idx="1">
            <a:schemeClr val="accent1"/>
          </a:effectRef>
          <a:fontRef idx="minor">
            <a:schemeClr val="dk1"/>
          </a:fontRef>
        </p:style>
      </p:pic>
      <p:sp>
        <p:nvSpPr>
          <p:cNvPr id="4" name="Rectangle 3"/>
          <p:cNvSpPr/>
          <p:nvPr/>
        </p:nvSpPr>
        <p:spPr>
          <a:xfrm>
            <a:off x="4191000" y="2057400"/>
            <a:ext cx="4572000" cy="36317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lvl="0" indent="-342900" fontAlgn="base">
              <a:lnSpc>
                <a:spcPct val="80000"/>
              </a:lnSpc>
              <a:spcBef>
                <a:spcPct val="20000"/>
              </a:spcBef>
              <a:spcAft>
                <a:spcPct val="0"/>
              </a:spcAft>
            </a:pPr>
            <a:r>
              <a:rPr lang="sr-Cyrl-CS" altLang="sr-Latn-RS" sz="2300" dirty="0">
                <a:solidFill>
                  <a:schemeClr val="accent4">
                    <a:lumMod val="50000"/>
                  </a:schemeClr>
                </a:solidFill>
                <a:latin typeface="Book Antiqua" pitchFamily="18" charset="0"/>
              </a:rPr>
              <a:t>ЕКСЕРИ У</a:t>
            </a:r>
            <a:r>
              <a:rPr lang="sr-Latn-RS" altLang="sr-Latn-RS" sz="2300" dirty="0">
                <a:solidFill>
                  <a:schemeClr val="accent4">
                    <a:lumMod val="50000"/>
                  </a:schemeClr>
                </a:solidFill>
                <a:latin typeface="Book Antiqua" pitchFamily="18" charset="0"/>
              </a:rPr>
              <a:t> </a:t>
            </a:r>
            <a:r>
              <a:rPr lang="sr-Cyrl-CS" altLang="sr-Latn-RS" sz="2300" dirty="0">
                <a:solidFill>
                  <a:schemeClr val="accent4">
                    <a:lumMod val="50000"/>
                  </a:schemeClr>
                </a:solidFill>
                <a:latin typeface="Book Antiqua" pitchFamily="18" charset="0"/>
              </a:rPr>
              <a:t>ОГРАДИ</a:t>
            </a:r>
            <a:endParaRPr lang="sr-Latn-CS" altLang="sr-Latn-RS" sz="2300" dirty="0">
              <a:solidFill>
                <a:schemeClr val="accent4">
                  <a:lumMod val="50000"/>
                </a:schemeClr>
              </a:solidFill>
              <a:latin typeface="Book Antiqua" pitchFamily="18" charset="0"/>
            </a:endParaRPr>
          </a:p>
          <a:p>
            <a:pPr marL="342900" lvl="0" indent="-342900" fontAlgn="base">
              <a:lnSpc>
                <a:spcPct val="80000"/>
              </a:lnSpc>
              <a:spcBef>
                <a:spcPct val="20000"/>
              </a:spcBef>
              <a:spcAft>
                <a:spcPct val="0"/>
              </a:spcAft>
              <a:buFont typeface="Arial" charset="0"/>
              <a:buChar char="•"/>
            </a:pPr>
            <a:endParaRPr lang="sr-Latn-CS" altLang="sr-Latn-RS" sz="2300" dirty="0">
              <a:solidFill>
                <a:prstClr val="black"/>
              </a:solidFill>
              <a:latin typeface="Book Antiqua" pitchFamily="18" charset="0"/>
            </a:endParaRPr>
          </a:p>
          <a:p>
            <a:pPr marL="342900" lvl="0" indent="-342900" fontAlgn="base">
              <a:lnSpc>
                <a:spcPct val="80000"/>
              </a:lnSpc>
              <a:spcBef>
                <a:spcPct val="20000"/>
              </a:spcBef>
              <a:spcAft>
                <a:spcPct val="0"/>
              </a:spcAft>
              <a:buFont typeface="Arial" charset="0"/>
              <a:buChar char="•"/>
            </a:pPr>
            <a:r>
              <a:rPr lang="sr-Latn-CS" altLang="sr-Latn-RS" sz="2300" dirty="0">
                <a:solidFill>
                  <a:prstClr val="black"/>
                </a:solidFill>
                <a:latin typeface="Book Antiqua" pitchFamily="18" charset="0"/>
              </a:rPr>
              <a:t>Марко је добар дечак, али има лошу нарав. Свака </a:t>
            </a:r>
            <a:r>
              <a:rPr lang="sr-Latn-CS" altLang="sr-Latn-RS" sz="2300" u="sng" dirty="0">
                <a:solidFill>
                  <a:prstClr val="black"/>
                </a:solidFill>
                <a:latin typeface="Book Antiqua" pitchFamily="18" charset="0"/>
              </a:rPr>
              <a:t>ситница га нервира </a:t>
            </a:r>
            <a:r>
              <a:rPr lang="sr-Latn-CS" altLang="sr-Latn-RS" sz="2300" dirty="0">
                <a:solidFill>
                  <a:prstClr val="black"/>
                </a:solidFill>
                <a:latin typeface="Book Antiqua" pitchFamily="18" charset="0"/>
              </a:rPr>
              <a:t>и час посла удари неког, свађа се или потуче са сестрама. Једном му је отац дао кесу пуну ексера и рекао да сваки пут када побесни и изгуби контролу над собом, закуца један ексер у ограду.</a:t>
            </a:r>
            <a:endParaRPr lang="en-US" altLang="sr-Latn-RS" sz="2300" dirty="0">
              <a:solidFill>
                <a:prstClr val="black"/>
              </a:solidFill>
              <a:latin typeface="Book Antiqua" pitchFamily="18" charset="0"/>
            </a:endParaRPr>
          </a:p>
        </p:txBody>
      </p:sp>
      <p:sp>
        <p:nvSpPr>
          <p:cNvPr id="5" name="Down Arrow 4"/>
          <p:cNvSpPr/>
          <p:nvPr/>
        </p:nvSpPr>
        <p:spPr>
          <a:xfrm>
            <a:off x="6934200" y="5943600"/>
            <a:ext cx="1143000" cy="6858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2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57200"/>
            <a:ext cx="3889375" cy="4267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53162" y="1638550"/>
            <a:ext cx="4572000" cy="422885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342900" lvl="0" indent="-342900" fontAlgn="base">
              <a:lnSpc>
                <a:spcPct val="80000"/>
              </a:lnSpc>
              <a:spcBef>
                <a:spcPct val="20000"/>
              </a:spcBef>
              <a:spcAft>
                <a:spcPct val="0"/>
              </a:spcAft>
              <a:buFont typeface="Arial" charset="0"/>
              <a:buChar char="•"/>
            </a:pPr>
            <a:r>
              <a:rPr lang="sr-Latn-CS" altLang="sr-Latn-RS" sz="2800" dirty="0">
                <a:solidFill>
                  <a:prstClr val="black"/>
                </a:solidFill>
                <a:latin typeface="Book Antiqua" pitchFamily="18" charset="0"/>
              </a:rPr>
              <a:t>Првог дана закуцао је 37 ексера у ограду. У току неколико наредних месеци научио је да контролише свој бес и број укуцаних ексера се смањивао. Открио је да је лакше контролисати своју нарав него закуцавати ексере у ограду</a:t>
            </a:r>
            <a:r>
              <a:rPr lang="sr-Latn-CS" altLang="sr-Latn-RS" sz="2600" dirty="0">
                <a:solidFill>
                  <a:prstClr val="black"/>
                </a:solidFill>
                <a:latin typeface="Book Antiqua" pitchFamily="18" charset="0"/>
              </a:rPr>
              <a:t>.</a:t>
            </a:r>
            <a:endParaRPr lang="en-US" altLang="sr-Latn-RS" sz="2800" dirty="0">
              <a:solidFill>
                <a:prstClr val="black"/>
              </a:solidFill>
              <a:latin typeface="Book Antiqua" pitchFamily="18" charset="0"/>
            </a:endParaRPr>
          </a:p>
        </p:txBody>
      </p:sp>
      <p:sp>
        <p:nvSpPr>
          <p:cNvPr id="3" name="Down Arrow 2"/>
          <p:cNvSpPr/>
          <p:nvPr/>
        </p:nvSpPr>
        <p:spPr>
          <a:xfrm>
            <a:off x="3124200" y="5715000"/>
            <a:ext cx="914400" cy="91440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rot="20693772">
            <a:off x="6019800" y="2286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rot="1044487">
            <a:off x="5105400" y="457200"/>
            <a:ext cx="4572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43000" y="5410200"/>
            <a:ext cx="9906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2672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8200" y="1222242"/>
            <a:ext cx="4191000" cy="47459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42900" lvl="0" indent="-342900" fontAlgn="base">
              <a:lnSpc>
                <a:spcPct val="90000"/>
              </a:lnSpc>
              <a:spcBef>
                <a:spcPct val="20000"/>
              </a:spcBef>
              <a:spcAft>
                <a:spcPct val="0"/>
              </a:spcAft>
              <a:buFont typeface="Arial" charset="0"/>
              <a:buChar char="•"/>
            </a:pPr>
            <a:r>
              <a:rPr lang="sr-Latn-CS" altLang="sr-Latn-RS" sz="2400" dirty="0">
                <a:solidFill>
                  <a:prstClr val="black"/>
                </a:solidFill>
                <a:latin typeface="Book Antiqua" pitchFamily="18" charset="0"/>
              </a:rPr>
              <a:t>И тако је дошао дан у којем Марко није ни једном побеснео и није закуцао ни један ексер. Рекао је то оцу, који му је казао да свакога дана, током којег буде успео да контролише своје понашање, из ограде ишчупа један ексер. Дани су пролазили, и једног дана Марко је, сав срећан, саопштио оцу да је почупао све ексере.</a:t>
            </a:r>
          </a:p>
        </p:txBody>
      </p:sp>
      <p:sp>
        <p:nvSpPr>
          <p:cNvPr id="3" name="Down Arrow 2"/>
          <p:cNvSpPr/>
          <p:nvPr/>
        </p:nvSpPr>
        <p:spPr>
          <a:xfrm>
            <a:off x="3962400" y="5968157"/>
            <a:ext cx="838200" cy="66124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184675">
            <a:off x="478255" y="917491"/>
            <a:ext cx="4114800" cy="455201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342900" lvl="0" indent="-342900" fontAlgn="base">
              <a:lnSpc>
                <a:spcPct val="90000"/>
              </a:lnSpc>
              <a:spcBef>
                <a:spcPct val="20000"/>
              </a:spcBef>
              <a:spcAft>
                <a:spcPct val="0"/>
              </a:spcAft>
              <a:buFont typeface="Arial" charset="0"/>
              <a:buChar char="•"/>
            </a:pPr>
            <a:r>
              <a:rPr lang="sr-Latn-CS" altLang="sr-Latn-RS" sz="2300" dirty="0">
                <a:solidFill>
                  <a:prstClr val="black"/>
                </a:solidFill>
                <a:latin typeface="Book Antiqua" pitchFamily="18" charset="0"/>
              </a:rPr>
              <a:t>Отац је узео сина за руку, одвео га до ограде и рекао: </a:t>
            </a:r>
            <a:br>
              <a:rPr lang="sr-Latn-CS" altLang="sr-Latn-RS" sz="2300" dirty="0">
                <a:solidFill>
                  <a:prstClr val="black"/>
                </a:solidFill>
                <a:latin typeface="Book Antiqua" pitchFamily="18" charset="0"/>
              </a:rPr>
            </a:br>
            <a:r>
              <a:rPr lang="sr-Latn-CS" altLang="sr-Latn-RS" sz="2300" dirty="0">
                <a:solidFill>
                  <a:prstClr val="black"/>
                </a:solidFill>
                <a:latin typeface="Book Antiqua" pitchFamily="18" charset="0"/>
              </a:rPr>
              <a:t>- Добро си урадио, сине мој, поносан сам на тебе. Много си напредовао. Знам да ти није било лако, али успео си. Сада погледај те рупе у огради. Свака означава рану коју си неком нанео. И од тешких речи остају ране, исто толико болне као и физичке.</a:t>
            </a:r>
            <a:endParaRPr lang="en-US" altLang="sr-Latn-RS" sz="2300" dirty="0">
              <a:solidFill>
                <a:prstClr val="black"/>
              </a:solidFill>
              <a:latin typeface="Book Antiqua"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352800"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4343400" y="5562600"/>
            <a:ext cx="1295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5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33157">
            <a:off x="291152" y="685800"/>
            <a:ext cx="4572000" cy="440120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lvl="0" indent="-342900" fontAlgn="base">
              <a:spcBef>
                <a:spcPct val="20000"/>
              </a:spcBef>
              <a:spcAft>
                <a:spcPct val="0"/>
              </a:spcAft>
              <a:buFont typeface="Arial" charset="0"/>
              <a:buChar char="•"/>
            </a:pPr>
            <a:r>
              <a:rPr lang="sr-Latn-CS" altLang="sr-Latn-RS" sz="2000" dirty="0">
                <a:solidFill>
                  <a:prstClr val="black"/>
                </a:solidFill>
                <a:latin typeface="Book Antiqua" pitchFamily="18" charset="0"/>
              </a:rPr>
              <a:t>Опрости свима, да би и они теби опростили. Пријатељи су заиста ретки драгуљи. Они чине да се смешиш, охрабрују те да успеш у нечему, они су спремни да те саслушају, да ублаже твој бол, имају лепе речи за тебе и увек им је срце отворено за тебе. Покажи твојим пријатељима колико ти је стало до њих. Покушај, и видећеш колико ћеш бити срећнији, а са тобом и ми, твоји родитељи, твоје сестре и сви твоји другари.</a:t>
            </a:r>
            <a:endParaRPr lang="en-US" altLang="sr-Latn-RS" sz="2000"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7175"/>
            <a:ext cx="33559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TotalTime>
  <Words>275</Words>
  <Application>Microsoft Office PowerPoint</Application>
  <PresentationFormat>On-screen Show (4:3)</PresentationFormat>
  <Paragraphs>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Apex</vt:lpstr>
      <vt:lpstr>Прича о смирењу насупрот гневу</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Прича о смирењу насупрот гневу</dc:title>
  <dc:creator>User</dc:creator>
  <cp:lastModifiedBy>User</cp:lastModifiedBy>
  <cp:revision>2</cp:revision>
  <dcterms:created xsi:type="dcterms:W3CDTF">2006-08-16T00:00:00Z</dcterms:created>
  <dcterms:modified xsi:type="dcterms:W3CDTF">2020-04-02T11:24:46Z</dcterms:modified>
</cp:coreProperties>
</file>