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600" dirty="0" smtClean="0">
                <a:solidFill>
                  <a:schemeClr val="accent3">
                    <a:lumMod val="50000"/>
                  </a:schemeClr>
                </a:solidFill>
              </a:rPr>
              <a:t>СТРАДАЊЕ ХРИСТОВО</a:t>
            </a:r>
            <a:endParaRPr lang="en-US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5559552"/>
          </a:xfrm>
        </p:spPr>
        <p:txBody>
          <a:bodyPr/>
          <a:lstStyle/>
          <a:p>
            <a:r>
              <a:rPr lang="sr-Cyrl-RS" dirty="0" smtClean="0"/>
              <a:t>Последња седмица Велког поста посвећења је тужним догађајима-Христовим страдањима.</a:t>
            </a:r>
          </a:p>
          <a:p>
            <a:r>
              <a:rPr lang="sr-Cyrl-RS" dirty="0" smtClean="0"/>
              <a:t>Та страдална седмица у Цркви се обележава седам дана пре Васкрса.</a:t>
            </a:r>
          </a:p>
          <a:p>
            <a:r>
              <a:rPr lang="sr-Cyrl-RS" dirty="0" smtClean="0"/>
              <a:t>Два најпознатија догађаја десила су се у среду и петак; у среду Јуда планира да изда Христа, а у петак је Христос разапет. </a:t>
            </a:r>
            <a:r>
              <a:rPr lang="sr-Cyrl-RS" u="sng" dirty="0" smtClean="0"/>
              <a:t>Из тог разлога свака среда и петак у години су дани када се пости!!!</a:t>
            </a:r>
          </a:p>
          <a:p>
            <a:r>
              <a:rPr lang="sr-Cyrl-RS" dirty="0" smtClean="0"/>
              <a:t>Христово страдање се дешава </a:t>
            </a:r>
            <a:r>
              <a:rPr lang="sr-Cyrl-RS" u="sng" dirty="0" smtClean="0">
                <a:solidFill>
                  <a:schemeClr val="accent3">
                    <a:lumMod val="50000"/>
                  </a:schemeClr>
                </a:solidFill>
              </a:rPr>
              <a:t>у Јерусалиму</a:t>
            </a:r>
            <a:r>
              <a:rPr lang="sr-Cyrl-RS" dirty="0" smtClean="0"/>
              <a:t>, тадашњем центру свих важних дешавања.</a:t>
            </a:r>
          </a:p>
          <a:p>
            <a:pPr algn="r"/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6934200" y="5867400"/>
            <a:ext cx="914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8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6553200" cy="533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sr-Cyrl-RS" sz="3600" dirty="0" smtClean="0"/>
              <a:t>Распеће  Христово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14400"/>
            <a:ext cx="5410200" cy="576839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Vertical Scroll 4"/>
          <p:cNvSpPr/>
          <p:nvPr/>
        </p:nvSpPr>
        <p:spPr>
          <a:xfrm>
            <a:off x="5410200" y="762000"/>
            <a:ext cx="3352800" cy="58674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</a:rPr>
              <a:t>Тек када су Христа разапели, римски војници су видели своју грешку и тада </a:t>
            </a:r>
            <a:r>
              <a:rPr lang="sr-Cyrl-RS" b="1" u="sng" dirty="0" smtClean="0">
                <a:solidFill>
                  <a:schemeClr val="accent2">
                    <a:lumMod val="50000"/>
                  </a:schemeClr>
                </a:solidFill>
              </a:rPr>
              <a:t>су схватили </a:t>
            </a:r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</a:rPr>
              <a:t>да је Исус Христос заправо Бог, Син Божји.</a:t>
            </a:r>
          </a:p>
          <a:p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</a:rPr>
              <a:t>Христово тело је обмотано плаштаницом – завојима и положено у једну пећину. На врата су ставили велики камен а војници су чували гроб да нико не може да дође или приђе гробу...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11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56356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r-Cyrl-RS" sz="3600" dirty="0" smtClean="0"/>
              <a:t>Закључак: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696200" cy="55595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Надам се да вам је лекција јасна. Пажљиво је прочитајте и обратите пажњу на подвучене речи. Наравно, за сва додатна питања можете ми писати. Не заборавите, ускоро прослављамо Велики Петак и све везано за лекцију што сте прочитали. Сва ова дешавања су припрема за Васкрс о коме ћемо учити наредног часа. </a:t>
            </a:r>
          </a:p>
          <a:p>
            <a:r>
              <a:rPr lang="sr-Cyrl-RS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До тада ви имате </a:t>
            </a:r>
            <a:r>
              <a:rPr lang="sr-Cyrl-RS" b="1" u="sng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задатак</a:t>
            </a:r>
            <a:r>
              <a:rPr lang="sr-Cyrl-RS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 да се распитате одакле обичај да се за Васкрс фарбају јаја и шта заправо тај догађај симболише!!!</a:t>
            </a:r>
          </a:p>
          <a:p>
            <a:r>
              <a:rPr lang="sr-Cyrl-RS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Уколико неко жели додатно да се информише може одгледати филм „Христова страдања“ или филм „Тајна Вечера.“</a:t>
            </a:r>
            <a:endParaRPr lang="en-US" dirty="0">
              <a:solidFill>
                <a:srgbClr val="7030A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08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sz="3600" dirty="0" smtClean="0"/>
              <a:t>Зашто је Христос страдао и ко је одлучио да он буде разапет?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sr-Cyrl-RS" b="1" u="sng" dirty="0">
                <a:latin typeface="Times New Roman"/>
                <a:ea typeface="Calibri"/>
              </a:rPr>
              <a:t>Важне дефиниције</a:t>
            </a:r>
            <a:r>
              <a:rPr lang="sr-Cyrl-RS" b="1" dirty="0">
                <a:latin typeface="Times New Roman"/>
                <a:ea typeface="Calibri"/>
              </a:rPr>
              <a:t>: Христос је говорио о Богу. Открио је да је Он Бог, друго Лице Свете Тројице. Такве чињенице су сметале Јеврејима јер су они очекивали да ће доћи Син Божији, </a:t>
            </a:r>
            <a:r>
              <a:rPr lang="sr-Cyrl-RS" b="1" u="sng" dirty="0">
                <a:latin typeface="Times New Roman"/>
                <a:ea typeface="Calibri"/>
              </a:rPr>
              <a:t>али су мислили да ће то бити политички владар </a:t>
            </a:r>
            <a:r>
              <a:rPr lang="sr-Cyrl-RS" b="1" dirty="0">
                <a:latin typeface="Times New Roman"/>
                <a:ea typeface="Calibri"/>
              </a:rPr>
              <a:t>који ће покорити цео свет. Христос није понудио такву моћ и царство, већ је његова мисија текла у проповедању и ширењу Царства </a:t>
            </a:r>
            <a:r>
              <a:rPr lang="sr-Cyrl-RS" b="1" dirty="0" smtClean="0">
                <a:latin typeface="Times New Roman"/>
                <a:ea typeface="Calibri"/>
              </a:rPr>
              <a:t>Божјег</a:t>
            </a:r>
            <a:r>
              <a:rPr lang="sr-Cyrl-RS" b="1" dirty="0">
                <a:latin typeface="Times New Roman"/>
                <a:ea typeface="Calibri"/>
              </a:rPr>
              <a:t>. Због тога Јевреји одлучују да нађу кривицу због које би могли Христа да осуде. </a:t>
            </a:r>
            <a:endParaRPr lang="sr-Cyrl-RS" b="1" dirty="0" smtClean="0">
              <a:latin typeface="Times New Roman"/>
              <a:ea typeface="Calibri"/>
            </a:endParaRPr>
          </a:p>
          <a:p>
            <a:pPr algn="just"/>
            <a:r>
              <a:rPr lang="sr-Cyrl-RS" b="1" dirty="0" smtClean="0">
                <a:latin typeface="Times New Roman"/>
              </a:rPr>
              <a:t>У њиховој намери помаже им Јуда, један од Христових ученика.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7391400" y="5933364"/>
            <a:ext cx="3810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2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sr-Cyrl-RS" sz="3600" dirty="0" smtClean="0">
                <a:solidFill>
                  <a:schemeClr val="tx2">
                    <a:lumMod val="50000"/>
                  </a:schemeClr>
                </a:solidFill>
              </a:rPr>
              <a:t>Распоред догађаја страдалне седмице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3733800" cy="495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sr-Cyrl-RS" b="1" dirty="0" smtClean="0"/>
              <a:t>Велика Среда </a:t>
            </a:r>
            <a:r>
              <a:rPr lang="sr-Cyrl-RS" dirty="0" smtClean="0"/>
              <a:t>– Јуда се договара са јеврејским старешинама да изда Христа за 30 сребреника;</a:t>
            </a:r>
          </a:p>
          <a:p>
            <a:r>
              <a:rPr lang="sr-Cyrl-RS" b="1" dirty="0" smtClean="0"/>
              <a:t>Велики Четвртак </a:t>
            </a:r>
            <a:r>
              <a:rPr lang="sr-Cyrl-RS" dirty="0" smtClean="0"/>
              <a:t>– одржана Тајна Вечера након које су војници ухватили Христа;</a:t>
            </a:r>
          </a:p>
          <a:p>
            <a:r>
              <a:rPr lang="sr-Cyrl-RS" b="1" dirty="0" smtClean="0"/>
              <a:t>Молитва у Гетсиманском врту- </a:t>
            </a:r>
            <a:r>
              <a:rPr lang="sr-Cyrl-RS" dirty="0" smtClean="0"/>
              <a:t>у овом врту је Јуда пришао Христу, пољубио га и дао знак војницима да га ухапсе;</a:t>
            </a:r>
            <a:r>
              <a:rPr lang="sr-Cyrl-RS" b="1" dirty="0" smtClean="0"/>
              <a:t>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038600" y="1219200"/>
            <a:ext cx="4038600" cy="495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sr-Cyrl-RS" b="1" dirty="0" smtClean="0"/>
              <a:t>Страх</a:t>
            </a:r>
            <a:r>
              <a:rPr lang="sr-Cyrl-RS" dirty="0" smtClean="0"/>
              <a:t> – након тих догађаја ученици Христови су се разбежали;</a:t>
            </a:r>
          </a:p>
          <a:p>
            <a:r>
              <a:rPr lang="sr-Cyrl-RS" b="1" dirty="0" smtClean="0"/>
              <a:t>Суђење Христу </a:t>
            </a:r>
            <a:r>
              <a:rPr lang="sr-Cyrl-RS" dirty="0" smtClean="0"/>
              <a:t>– цело вече су јеврејске старешине и првосвештеници испитивали ко је заправо Христос и шта он ради на земљи; </a:t>
            </a:r>
          </a:p>
          <a:p>
            <a:r>
              <a:rPr lang="sr-Cyrl-RS" b="1" dirty="0" smtClean="0"/>
              <a:t>Петрово одрицање </a:t>
            </a:r>
            <a:r>
              <a:rPr lang="sr-Cyrl-RS" dirty="0" smtClean="0"/>
              <a:t>– Петар, Христов ученик, у тој гужви и страху када је видео шта се дешава са Христом, одриче га се и говори да га никада није ни познавао.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3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1162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solidFill>
                  <a:schemeClr val="accent3">
                    <a:lumMod val="50000"/>
                  </a:schemeClr>
                </a:solidFill>
              </a:rPr>
              <a:t>Јерусалим</a:t>
            </a:r>
            <a:r>
              <a:rPr lang="sr-Cyrl-R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762000"/>
            <a:ext cx="8351153" cy="5715000"/>
          </a:xfrm>
        </p:spPr>
      </p:pic>
      <p:sp>
        <p:nvSpPr>
          <p:cNvPr id="5" name="Wave 4"/>
          <p:cNvSpPr/>
          <p:nvPr/>
        </p:nvSpPr>
        <p:spPr>
          <a:xfrm>
            <a:off x="762000" y="1143000"/>
            <a:ext cx="2895600" cy="990600"/>
          </a:xfrm>
          <a:prstGeom prst="wav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Најзначајнији град за Јевреје, град у коме се дешавала  њихова историја</a:t>
            </a:r>
            <a:r>
              <a:rPr lang="sr-Cyrl-RS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b="1" dirty="0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32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56356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</a:rPr>
              <a:t>Наставак приче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077200" cy="548335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Јевреји, са представницима римских власти, цело вече испитују ко је Христос. </a:t>
            </a:r>
            <a:r>
              <a:rPr lang="sr-Cyrl-RS" u="sng" dirty="0" smtClean="0">
                <a:solidFill>
                  <a:schemeClr val="bg2">
                    <a:lumMod val="75000"/>
                  </a:schemeClr>
                </a:solidFill>
              </a:rPr>
              <a:t>Заборавили су 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све што је Христос радио, чинио чуда, лечио болесне, помагао сиротима...</a:t>
            </a:r>
          </a:p>
          <a:p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Римски војници преузимају на себе улогу да подвргну Христа тешким мукама; на главу му стављају </a:t>
            </a:r>
            <a:r>
              <a:rPr lang="sr-Cyrl-RS" u="sng" dirty="0" smtClean="0">
                <a:solidFill>
                  <a:schemeClr val="bg2">
                    <a:lumMod val="75000"/>
                  </a:schemeClr>
                </a:solidFill>
              </a:rPr>
              <a:t>трнов венац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, а на леђа велики крст који ће ностити на брдо Голготу.</a:t>
            </a:r>
          </a:p>
          <a:p>
            <a:r>
              <a:rPr lang="sr-Cyrl-RS" u="sng" dirty="0" smtClean="0">
                <a:solidFill>
                  <a:schemeClr val="bg2">
                    <a:lumMod val="75000"/>
                  </a:schemeClr>
                </a:solidFill>
              </a:rPr>
              <a:t>Понтије Пилат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, римски намесник, доноси одлуку да Христос буде разапет на крсту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У римској империји крст је био само справа за кажњавање.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60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sr-Cyrl-RS" sz="3600" dirty="0" smtClean="0"/>
              <a:t>Јудино издајство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219200"/>
            <a:ext cx="4876800" cy="50268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5-Point Star 4"/>
          <p:cNvSpPr/>
          <p:nvPr/>
        </p:nvSpPr>
        <p:spPr>
          <a:xfrm>
            <a:off x="1219200" y="1524000"/>
            <a:ext cx="3810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7162800" y="1066800"/>
            <a:ext cx="3810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7543800" y="2819400"/>
            <a:ext cx="3810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85800" y="3352800"/>
            <a:ext cx="7239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4800600" y="1219200"/>
            <a:ext cx="5334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1047750" y="5410200"/>
            <a:ext cx="36195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loud Callout 11"/>
          <p:cNvSpPr/>
          <p:nvPr/>
        </p:nvSpPr>
        <p:spPr>
          <a:xfrm>
            <a:off x="6629400" y="3414215"/>
            <a:ext cx="2209800" cy="1981200"/>
          </a:xfrm>
          <a:prstGeom prst="cloudCallou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Јуда издаје Христа за 30 сребреника</a:t>
            </a:r>
            <a:endParaRPr lang="en-US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45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sr-Cyrl-RS" sz="3600" dirty="0" smtClean="0"/>
              <a:t>Петрово одрицање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43000"/>
            <a:ext cx="7764837" cy="487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loud 5"/>
          <p:cNvSpPr/>
          <p:nvPr/>
        </p:nvSpPr>
        <p:spPr>
          <a:xfrm rot="20087443">
            <a:off x="381000" y="990600"/>
            <a:ext cx="2057400" cy="2743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2">
                    <a:lumMod val="50000"/>
                  </a:schemeClr>
                </a:solidFill>
              </a:rPr>
              <a:t>Да ли ће се Петар покајати и поново постати Христов апостол?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2057400" y="5791200"/>
            <a:ext cx="4876800" cy="914400"/>
          </a:xfrm>
          <a:prstGeom prst="flowChartProcess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dirty="0" smtClean="0">
                <a:solidFill>
                  <a:schemeClr val="tx2">
                    <a:lumMod val="50000"/>
                  </a:schemeClr>
                </a:solidFill>
              </a:rPr>
              <a:t>Петар се три пута одрекао Христа! Када су га питали да ли познаје Христа, рекао је НЕ... Не знам тог човека...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55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pPr algn="ctr"/>
            <a:r>
              <a:rPr lang="sr-Cyrl-RS" sz="3600" dirty="0" smtClean="0"/>
              <a:t>Суђење Христу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44" y="1143000"/>
            <a:ext cx="7552774" cy="5105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Rectangular Callout 4"/>
          <p:cNvSpPr/>
          <p:nvPr/>
        </p:nvSpPr>
        <p:spPr>
          <a:xfrm rot="1717138">
            <a:off x="5334000" y="4724400"/>
            <a:ext cx="2286000" cy="17526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dirty="0" smtClean="0">
                <a:solidFill>
                  <a:schemeClr val="accent3">
                    <a:lumMod val="50000"/>
                  </a:schemeClr>
                </a:solidFill>
              </a:rPr>
              <a:t>Зашто је Христу суђено и због чега га нису Јевреји прихватили?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49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sr-Cyrl-RS" sz="3600" dirty="0" smtClean="0"/>
              <a:t>Распеће Христово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sr-Cyrl-RS" dirty="0" smtClean="0"/>
              <a:t>Христос је разапет на Велики Петак. Тог дана су Јевреји прослављали један од својих највећих празника. </a:t>
            </a:r>
          </a:p>
          <a:p>
            <a:r>
              <a:rPr lang="sr-Cyrl-RS" dirty="0" smtClean="0"/>
              <a:t>Пре самог распећа Христос је претрпео страшна мучења од стране римских војника. Разапет је на крсту на </a:t>
            </a:r>
            <a:r>
              <a:rPr lang="sr-Cyrl-RS" u="sng" dirty="0" smtClean="0"/>
              <a:t>брду Голгота</a:t>
            </a:r>
            <a:r>
              <a:rPr lang="sr-Cyrl-RS" dirty="0" smtClean="0"/>
              <a:t>. </a:t>
            </a:r>
          </a:p>
          <a:p>
            <a:r>
              <a:rPr lang="sr-Cyrl-RS" dirty="0" smtClean="0"/>
              <a:t>Изнад крста војници су написали на табли „Исус Назарећанин цар јудејски“</a:t>
            </a:r>
            <a:endParaRPr lang="sr-Cyrl-RS" dirty="0"/>
          </a:p>
          <a:p>
            <a:r>
              <a:rPr lang="sr-Cyrl-RS" dirty="0" smtClean="0"/>
              <a:t>Приликом тог чина над целим Јерусалимом настала је тама, затим ветар и земљотрес, а завеса у јеврејском храму се поделила на пола.</a:t>
            </a:r>
          </a:p>
          <a:p>
            <a:r>
              <a:rPr lang="sr-Cyrl-RS" dirty="0" smtClean="0"/>
              <a:t>Поново су се разбежали Христови ученици, а једино је ту до краја остала Богородица и Јован Богослов, најмлађи Христов ученик.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68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154</TotalTime>
  <Words>743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СТРАДАЊЕ ХРИСТОВО</vt:lpstr>
      <vt:lpstr>Зашто је Христос страдао и ко је одлучио да он буде разапет?</vt:lpstr>
      <vt:lpstr>Распоред догађаја страдалне седмице</vt:lpstr>
      <vt:lpstr>Јерусалим </vt:lpstr>
      <vt:lpstr>Наставак приче</vt:lpstr>
      <vt:lpstr>Јудино издајство</vt:lpstr>
      <vt:lpstr>Петрово одрицање</vt:lpstr>
      <vt:lpstr>Суђење Христу</vt:lpstr>
      <vt:lpstr>Распеће Христово</vt:lpstr>
      <vt:lpstr>Распеће  Христово</vt:lpstr>
      <vt:lpstr>Закључак: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СТРАДАЊЕ ХРИСТОВО</dc:title>
  <dc:creator>User</dc:creator>
  <cp:lastModifiedBy>User</cp:lastModifiedBy>
  <cp:revision>11</cp:revision>
  <dcterms:created xsi:type="dcterms:W3CDTF">2006-08-16T00:00:00Z</dcterms:created>
  <dcterms:modified xsi:type="dcterms:W3CDTF">2020-04-01T13:50:13Z</dcterms:modified>
</cp:coreProperties>
</file>