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7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veti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54505"/>
            <a:ext cx="4038600" cy="3581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2819399" y="304800"/>
            <a:ext cx="3212739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sr-Cyrl-CS" altLang="sr-Latn-RS" sz="4400" dirty="0">
                <a:solidFill>
                  <a:prstClr val="black"/>
                </a:solidFill>
                <a:latin typeface="Book Antiqua" pitchFamily="18" charset="0"/>
                <a:ea typeface="+mj-ea"/>
                <a:cs typeface="+mj-cs"/>
              </a:rPr>
              <a:t>СМИРЕЊЕ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953000" y="1965894"/>
            <a:ext cx="3505200" cy="371178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sr-Cyrl-CS" altLang="sr-Latn-RS" sz="2800" dirty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</a:rPr>
              <a:t>Кад је Господ у град дошао клицали су : Христе, Царе!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endParaRPr lang="sr-Cyrl-RS" altLang="sr-Latn-RS" sz="2800" dirty="0">
              <a:solidFill>
                <a:prstClr val="black"/>
              </a:solidFill>
              <a:latin typeface="Book Antiqua" pitchFamily="18" charset="0"/>
            </a:endParaRP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sr-Cyrl-CS" altLang="sr-Latn-RS" sz="2800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Није дао да га носе већ се попе на магаре.</a:t>
            </a:r>
            <a:endParaRPr lang="sr-Latn-CS" altLang="sr-Latn-RS" sz="2800" dirty="0">
              <a:solidFill>
                <a:schemeClr val="accent6">
                  <a:lumMod val="50000"/>
                </a:schemeClr>
              </a:solidFill>
              <a:latin typeface="Book Antiqua" pitchFamily="18" charset="0"/>
            </a:endParaRPr>
          </a:p>
        </p:txBody>
      </p:sp>
      <p:sp>
        <p:nvSpPr>
          <p:cNvPr id="5" name="Cloud 4"/>
          <p:cNvSpPr/>
          <p:nvPr/>
        </p:nvSpPr>
        <p:spPr>
          <a:xfrm>
            <a:off x="533400" y="4835905"/>
            <a:ext cx="4038600" cy="2022095"/>
          </a:xfrm>
          <a:prstGeom prst="cloud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Cyrl-RS" dirty="0" smtClean="0">
                <a:solidFill>
                  <a:schemeClr val="tx1"/>
                </a:solidFill>
              </a:rPr>
              <a:t>Овај догађај се у Цркви слави као празник Цвети. Тада је Христос свечано дочекан у Јерусалиму.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310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57400" y="152400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sr-Cyrl-CS" altLang="sr-Latn-RS" sz="3200" dirty="0">
                <a:solidFill>
                  <a:prstClr val="black"/>
                </a:solidFill>
                <a:latin typeface="Book Antiqua" pitchFamily="18" charset="0"/>
              </a:rPr>
              <a:t>На вечери оној Тајној рече Исус јавно свима: Први је онај који служи а и опра тад ноге њима.</a:t>
            </a:r>
            <a:endParaRPr lang="sr-Latn-CS" altLang="sr-Latn-RS" sz="3200" dirty="0">
              <a:solidFill>
                <a:prstClr val="black"/>
              </a:solidFill>
              <a:latin typeface="Book Antiqua" pitchFamily="18" charset="0"/>
            </a:endParaRPr>
          </a:p>
        </p:txBody>
      </p:sp>
      <p:pic>
        <p:nvPicPr>
          <p:cNvPr id="3" name="Picture 2" descr="pranje-nog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09503">
            <a:off x="2232546" y="3048000"/>
            <a:ext cx="4724400" cy="31781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9924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nastir-studenica_hrist_raspeće-fresk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52400"/>
            <a:ext cx="3886200" cy="38100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2095500" y="4444663"/>
            <a:ext cx="4572000" cy="203132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342900" lvl="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sr-Cyrl-CS" altLang="sr-Latn-RS" sz="2800" dirty="0">
                <a:solidFill>
                  <a:schemeClr val="accent1">
                    <a:lumMod val="50000"/>
                  </a:schemeClr>
                </a:solidFill>
                <a:latin typeface="Book Antiqua" pitchFamily="18" charset="0"/>
              </a:rPr>
              <a:t>На Голготи кад је био све се тресло, камен бега! Анђели су били спремни, чекали су знак на Њега.</a:t>
            </a:r>
            <a:endParaRPr lang="sr-Latn-CS" altLang="sr-Latn-RS" sz="2800" dirty="0">
              <a:solidFill>
                <a:schemeClr val="accent1">
                  <a:lumMod val="50000"/>
                </a:schemeClr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5307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57400" y="304800"/>
            <a:ext cx="4572000" cy="224676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sr-Cyrl-CS" altLang="sr-Latn-RS" sz="2800" dirty="0">
                <a:solidFill>
                  <a:schemeClr val="accent4">
                    <a:lumMod val="50000"/>
                  </a:schemeClr>
                </a:solidFill>
                <a:latin typeface="Book Antiqua" pitchFamily="18" charset="0"/>
              </a:rPr>
              <a:t>Да Га скину тад са крста и да казне род неверан!</a:t>
            </a:r>
            <a:r>
              <a:rPr lang="sr-Cyrl-RS" altLang="sr-Latn-RS" sz="2800" dirty="0">
                <a:solidFill>
                  <a:schemeClr val="accent4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sr-Cyrl-CS" altLang="sr-Latn-RS" sz="2800" dirty="0">
                <a:solidFill>
                  <a:schemeClr val="accent4">
                    <a:lumMod val="50000"/>
                  </a:schemeClr>
                </a:solidFill>
                <a:latin typeface="Book Antiqua" pitchFamily="18" charset="0"/>
              </a:rPr>
              <a:t>Господ ништа није рек</a:t>
            </a:r>
            <a:r>
              <a:rPr lang="en-US" altLang="sr-Latn-RS" sz="2800" dirty="0">
                <a:solidFill>
                  <a:schemeClr val="accent4">
                    <a:lumMod val="50000"/>
                  </a:schemeClr>
                </a:solidFill>
                <a:latin typeface="Book Antiqua" pitchFamily="18" charset="0"/>
              </a:rPr>
              <a:t>’</a:t>
            </a:r>
            <a:r>
              <a:rPr lang="sr-Cyrl-CS" altLang="sr-Latn-RS" sz="2800" dirty="0">
                <a:solidFill>
                  <a:schemeClr val="accent4">
                    <a:lumMod val="50000"/>
                  </a:schemeClr>
                </a:solidFill>
                <a:latin typeface="Book Antiqua" pitchFamily="18" charset="0"/>
              </a:rPr>
              <a:t>о остао је кротак, смеран.</a:t>
            </a:r>
            <a:endParaRPr lang="en-US" altLang="sr-Latn-RS" sz="2800" dirty="0">
              <a:solidFill>
                <a:schemeClr val="accent4">
                  <a:lumMod val="50000"/>
                </a:schemeClr>
              </a:solidFill>
              <a:latin typeface="Book Antiqua" pitchFamily="18" charset="0"/>
            </a:endParaRPr>
          </a:p>
        </p:txBody>
      </p:sp>
      <p:pic>
        <p:nvPicPr>
          <p:cNvPr id="3" name="Picture 2" descr="Skidanje Hrista sa Krsta - Stavroun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819400"/>
            <a:ext cx="5943600" cy="353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25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364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782" y="1981200"/>
            <a:ext cx="4267200" cy="3962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3" name="Rectangle 2"/>
          <p:cNvSpPr/>
          <p:nvPr/>
        </p:nvSpPr>
        <p:spPr>
          <a:xfrm>
            <a:off x="4953000" y="1995985"/>
            <a:ext cx="3810000" cy="3797963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</a:pPr>
            <a:r>
              <a:rPr lang="sr-Cyrl-CS" altLang="sr-Latn-RS" sz="2800" dirty="0">
                <a:solidFill>
                  <a:schemeClr val="accent5">
                    <a:lumMod val="75000"/>
                  </a:schemeClr>
                </a:solidFill>
                <a:latin typeface="Book Antiqua" pitchFamily="18" charset="0"/>
              </a:rPr>
              <a:t>ПА ЗАР ДА СЕ Ј</a:t>
            </a:r>
            <a:r>
              <a:rPr lang="sr-Cyrl-RS" altLang="sr-Latn-RS" sz="2800" dirty="0">
                <a:solidFill>
                  <a:schemeClr val="accent5">
                    <a:lumMod val="75000"/>
                  </a:schemeClr>
                </a:solidFill>
                <a:latin typeface="Book Antiqua" pitchFamily="18" charset="0"/>
              </a:rPr>
              <a:t>А</a:t>
            </a:r>
            <a:r>
              <a:rPr lang="sr-Cyrl-CS" altLang="sr-Latn-RS" sz="2800" dirty="0">
                <a:solidFill>
                  <a:schemeClr val="accent5">
                    <a:lumMod val="75000"/>
                  </a:schemeClr>
                </a:solidFill>
                <a:latin typeface="Book Antiqua" pitchFamily="18" charset="0"/>
              </a:rPr>
              <a:t> ШЕПУРИМ, ПРАВИМ ВАЖАН ГДЕ ГОД МОГУ?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</a:pPr>
            <a:r>
              <a:rPr lang="sr-Cyrl-RS" altLang="sr-Latn-RS" sz="2800" dirty="0">
                <a:solidFill>
                  <a:schemeClr val="accent5">
                    <a:lumMod val="75000"/>
                  </a:schemeClr>
                </a:solidFill>
                <a:latin typeface="Book Antiqua" pitchFamily="18" charset="0"/>
              </a:rPr>
              <a:t>	</a:t>
            </a:r>
            <a:r>
              <a:rPr lang="sr-Cyrl-CS" altLang="sr-Latn-RS" sz="2800" dirty="0">
                <a:solidFill>
                  <a:schemeClr val="accent5">
                    <a:lumMod val="75000"/>
                  </a:schemeClr>
                </a:solidFill>
                <a:latin typeface="Book Antiqua" pitchFamily="18" charset="0"/>
              </a:rPr>
              <a:t>ЗА ВРЛИНЕ И УСПЕХЕ 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</a:pPr>
            <a:r>
              <a:rPr lang="sr-Cyrl-RS" altLang="sr-Latn-RS" sz="2800" dirty="0">
                <a:solidFill>
                  <a:schemeClr val="accent5">
                    <a:lumMod val="75000"/>
                  </a:schemeClr>
                </a:solidFill>
                <a:latin typeface="Book Antiqua" pitchFamily="18" charset="0"/>
              </a:rPr>
              <a:t>	</a:t>
            </a:r>
            <a:r>
              <a:rPr lang="sr-Cyrl-CS" altLang="sr-Latn-RS" sz="2800" dirty="0">
                <a:solidFill>
                  <a:schemeClr val="accent5">
                    <a:lumMod val="75000"/>
                  </a:schemeClr>
                </a:solidFill>
                <a:latin typeface="Book Antiqua" pitchFamily="18" charset="0"/>
              </a:rPr>
              <a:t>ЗА СВЕ ДОБРО</a:t>
            </a:r>
            <a:r>
              <a:rPr lang="sr-Cyrl-RS" altLang="sr-Latn-RS" sz="2800" dirty="0">
                <a:solidFill>
                  <a:schemeClr val="accent5">
                    <a:lumMod val="75000"/>
                  </a:schemeClr>
                </a:solidFill>
                <a:latin typeface="Book Antiqua" pitchFamily="18" charset="0"/>
              </a:rPr>
              <a:t> </a:t>
            </a:r>
            <a:r>
              <a:rPr lang="sr-Cyrl-CS" altLang="sr-Latn-RS" sz="2800" dirty="0">
                <a:solidFill>
                  <a:schemeClr val="accent5">
                    <a:lumMod val="75000"/>
                  </a:schemeClr>
                </a:solidFill>
                <a:latin typeface="Book Antiqua" pitchFamily="18" charset="0"/>
              </a:rPr>
              <a:t>– </a:t>
            </a:r>
            <a:endParaRPr lang="sr-Cyrl-RS" altLang="sr-Latn-RS" sz="2800" dirty="0">
              <a:solidFill>
                <a:schemeClr val="accent5">
                  <a:lumMod val="75000"/>
                </a:schemeClr>
              </a:solidFill>
              <a:latin typeface="Book Antiqua" pitchFamily="18" charset="0"/>
            </a:endParaRP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</a:pPr>
            <a:r>
              <a:rPr lang="sr-Cyrl-RS" altLang="sr-Latn-RS" sz="2800" dirty="0">
                <a:solidFill>
                  <a:schemeClr val="accent5">
                    <a:lumMod val="75000"/>
                  </a:schemeClr>
                </a:solidFill>
                <a:latin typeface="Book Antiqua" pitchFamily="18" charset="0"/>
              </a:rPr>
              <a:t>	</a:t>
            </a:r>
            <a:r>
              <a:rPr lang="sr-Cyrl-CS" altLang="sr-Latn-RS" sz="2800" b="1" dirty="0">
                <a:solidFill>
                  <a:schemeClr val="accent5">
                    <a:lumMod val="75000"/>
                  </a:schemeClr>
                </a:solidFill>
                <a:latin typeface="Book Antiqua" pitchFamily="18" charset="0"/>
              </a:rPr>
              <a:t>ХВАЛА БОГУ</a:t>
            </a:r>
            <a:r>
              <a:rPr lang="sr-Cyrl-RS" altLang="sr-Latn-RS" sz="2800" dirty="0">
                <a:solidFill>
                  <a:schemeClr val="accent5">
                    <a:lumMod val="75000"/>
                  </a:schemeClr>
                </a:solidFill>
                <a:latin typeface="Book Antiqua" pitchFamily="18" charset="0"/>
              </a:rPr>
              <a:t> </a:t>
            </a:r>
            <a:r>
              <a:rPr lang="sr-Cyrl-CS" altLang="sr-Latn-RS" sz="2800" dirty="0">
                <a:solidFill>
                  <a:schemeClr val="accent5">
                    <a:lumMod val="75000"/>
                  </a:schemeClr>
                </a:solidFill>
                <a:latin typeface="Book Antiqua" pitchFamily="18" charset="0"/>
              </a:rPr>
              <a:t>!</a:t>
            </a:r>
            <a:endParaRPr lang="sr-Latn-CS" altLang="sr-Latn-RS" sz="2800" dirty="0">
              <a:solidFill>
                <a:schemeClr val="accent5">
                  <a:lumMod val="75000"/>
                </a:schemeClr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5196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 0.033 0.027 0.06 0.06 0.06 C 0.099 0.06 0.113 0.03 0.119 0.012 L 0.125 -0.012 C 0.131 -0.03 0.146 -0.06 0.19 -0.06 C 0.218 -0.06 0.25 -0.033 0.25 0 C 0.25 0.033 0.218 0.06 0.19 0.06 C 0.146 0.06 0.131 0.03 0.125 0.012 L 0.119 -0.012 C 0.113 -0.03 0.099 -0.06 0.06 -0.06 C 0.027 -0.06 0 -0.033 0 0 Z" pathEditMode="relative" ptsTypes="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676401" y="403746"/>
            <a:ext cx="5257800" cy="685800"/>
          </a:xfrm>
        </p:spPr>
        <p:txBody>
          <a:bodyPr>
            <a:normAutofit/>
          </a:bodyPr>
          <a:lstStyle/>
          <a:p>
            <a:pPr algn="ctr"/>
            <a:endParaRPr lang="en-US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838200" y="1676400"/>
            <a:ext cx="7696200" cy="4495800"/>
          </a:xfrm>
        </p:spPr>
        <p:txBody>
          <a:bodyPr/>
          <a:lstStyle/>
          <a:p>
            <a:r>
              <a:rPr lang="sr-Cyrl-RS" sz="4000" dirty="0" smtClean="0"/>
              <a:t>Кратка песмица описује догађаје у данима пре Христовог Васкрсења. Ових дана чућете са свих страна о великом хришћанском празнику-Васкрсу.</a:t>
            </a:r>
            <a:endParaRPr lang="en-US" sz="4000" dirty="0"/>
          </a:p>
        </p:txBody>
      </p:sp>
      <p:sp>
        <p:nvSpPr>
          <p:cNvPr id="5" name="Down Arrow Callout 4"/>
          <p:cNvSpPr/>
          <p:nvPr/>
        </p:nvSpPr>
        <p:spPr>
          <a:xfrm>
            <a:off x="1676400" y="381000"/>
            <a:ext cx="5257800" cy="1143000"/>
          </a:xfrm>
          <a:prstGeom prst="downArrowCallou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3200" dirty="0" smtClean="0">
                <a:solidFill>
                  <a:schemeClr val="accent6">
                    <a:lumMod val="50000"/>
                  </a:schemeClr>
                </a:solidFill>
              </a:rPr>
              <a:t>Објашњење</a:t>
            </a:r>
            <a:endParaRPr lang="en-US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8723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81000"/>
            <a:ext cx="84582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dirty="0" smtClean="0"/>
              <a:t>Важно је да запамтите: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r-Cyrl-RS" sz="2000" dirty="0" smtClean="0"/>
              <a:t>На Велики Четвртак је настала света Литургија и то на Тајној Вечери када је Христос са ученицима поделио хлеб и мало вина.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r-Cyrl-RS" sz="2000" dirty="0" smtClean="0"/>
              <a:t>На Велики Петак се фарбају, по обичају, васкршња јаја.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r-Cyrl-RS" sz="2000" dirty="0" smtClean="0"/>
              <a:t>У недељу славимо Христово Васкрсење и поздрављамо се речима Христос Васкрсе-Заиста Васкрсе!!!</a:t>
            </a:r>
          </a:p>
          <a:p>
            <a:endParaRPr lang="sr-Cyrl-RS" sz="2000" dirty="0" smtClean="0"/>
          </a:p>
          <a:p>
            <a:r>
              <a:rPr lang="sr-Cyrl-RS" sz="2000" dirty="0" smtClean="0"/>
              <a:t>Препорука:</a:t>
            </a:r>
          </a:p>
          <a:p>
            <a:r>
              <a:rPr lang="sr-Cyrl-RS" sz="2000" dirty="0" smtClean="0"/>
              <a:t>На интернету можете преслушати песмице о Васкрсењу Христовом као што су „Људи ликујте, народи чујте, Христос Воскресе радост донесе,“ и „Радујте се радујте се Христос Васкрсе, архангели с` нама вичу и анђели с` нама кличу...“ у извођењу музичког састава Ђурђеви Ступови.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09919550"/>
      </p:ext>
    </p:extLst>
  </p:cSld>
  <p:clrMapOvr>
    <a:masterClrMapping/>
  </p:clrMapOvr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30</TotalTime>
  <Words>253</Words>
  <Application>Microsoft Office PowerPoint</Application>
  <PresentationFormat>On-screen Show (4:3)</PresentationFormat>
  <Paragraphs>21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Slipstream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Кратка песмица описује догађаје у данима пре Христовог Васкрсења. Ових дана чућете са свих страна о великом хришћанском празнику-Васкрсу.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5</cp:revision>
  <dcterms:created xsi:type="dcterms:W3CDTF">2006-08-16T00:00:00Z</dcterms:created>
  <dcterms:modified xsi:type="dcterms:W3CDTF">2020-04-09T19:00:13Z</dcterms:modified>
</cp:coreProperties>
</file>