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7" r:id="rId21"/>
    <p:sldId id="276" r:id="rId22"/>
  </p:sldIdLst>
  <p:sldSz cx="9118600" cy="6832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1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8A9F8-58B3-4E7A-9051-A2C4C13D5AB5}" type="datetimeFigureOut">
              <a:rPr lang="sr-Cyrl-RS" smtClean="0"/>
              <a:t>28.3.2020</a:t>
            </a:fld>
            <a:endParaRPr lang="sr-Cyrl-R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R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B7049-D0EE-4CB4-9FB5-F46C11361A0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4766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54300" y="114300"/>
            <a:ext cx="3595536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sr-Cyrl-RS" altLang="zh-CN" sz="3600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Библија за </a:t>
            </a:r>
            <a:r>
              <a:rPr lang="sr-Cyrl-RS" altLang="zh-CN" sz="3600" dirty="0" smtClean="0">
                <a:solidFill>
                  <a:srgbClr val="FFFFFF"/>
                </a:solidFill>
                <a:latin typeface="Comic Sans MS" pitchFamily="18" charset="0"/>
                <a:cs typeface="Times New Roman" pitchFamily="18" charset="0"/>
              </a:rPr>
              <a:t>децу</a:t>
            </a:r>
            <a:endParaRPr lang="en-US" altLang="zh-CN" sz="3600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597400" y="1308100"/>
            <a:ext cx="2604880" cy="7743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sr-Cyrl-RS" altLang="zh-CN" sz="4397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ПРИЧА О</a:t>
            </a:r>
            <a:endParaRPr lang="en-US" altLang="zh-CN" sz="4397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261100" y="1981200"/>
            <a:ext cx="2303516" cy="7743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sr-Cyrl-RS" altLang="zh-CN" sz="4397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ЈОСИФУ</a:t>
            </a:r>
            <a:endParaRPr lang="en-US" altLang="zh-CN" sz="4397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1100" y="6388100"/>
            <a:ext cx="431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>
                <a:solidFill>
                  <a:srgbClr val="FFC000"/>
                </a:solidFill>
              </a:rPr>
              <a:t>п</a:t>
            </a:r>
            <a:r>
              <a:rPr lang="sr-Cyrl-RS" b="1" dirty="0" smtClean="0">
                <a:solidFill>
                  <a:srgbClr val="FFC000"/>
                </a:solidFill>
              </a:rPr>
              <a:t>ревео са енглеског језика Драган Ђурић</a:t>
            </a:r>
            <a:endParaRPr lang="sr-Cyrl-R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582478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Људи из свих земаља су дошли у Египат да купе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Жито.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И ви морате ићи ,такође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,"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рече Јаков својим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синовима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или ћемо </a:t>
            </a: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умрети </a:t>
            </a: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од глади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“.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263900" y="2016206"/>
            <a:ext cx="4932441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Дошавши у Египат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синови су се спремали да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к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упе храну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95400" y="203200"/>
            <a:ext cx="7930056" cy="3046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Јаковљеви синови се поклонише Јосифу, </a:t>
            </a:r>
          </a:p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али га нису препознали.</a:t>
            </a:r>
            <a:r>
              <a:rPr lang="sr-Cyrl-R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Међутим, Јосиф </a:t>
            </a:r>
          </a:p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је препознао њих.</a:t>
            </a:r>
            <a:r>
              <a:rPr lang="en-US" altLang="zh-CN" dirty="0" smtClean="0"/>
              <a:t>		</a:t>
            </a:r>
            <a:endParaRPr lang="sr-Cyrl-RS" altLang="zh-CN" dirty="0" smtClean="0"/>
          </a:p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  Јосиф се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приетио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снова које је сањао као </a:t>
            </a:r>
          </a:p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        младић. Бог га је стварно уздигао изнад браће </a:t>
            </a:r>
          </a:p>
          <a:p>
            <a:pPr>
              <a:lnSpc>
                <a:spcPts val="3900"/>
              </a:lnSpc>
              <a:tabLst>
                <a:tab pos="101600" algn="l"/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како су то снови и описивали.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500" y="38099"/>
            <a:ext cx="6392776" cy="350865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Times New Roman" pitchFamily="18" charset="0"/>
              </a:rPr>
              <a:t>Јосиф је био врло мудар</a:t>
            </a:r>
            <a:r>
              <a:rPr lang="en-U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Говорио је</a:t>
            </a:r>
            <a:endParaRPr lang="en-US" altLang="zh-CN" sz="2802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dirty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г</a:t>
            </a: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рубо и задржао је свога брата </a:t>
            </a: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Симеона </a:t>
            </a: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као таоца.</a:t>
            </a:r>
            <a:r>
              <a:rPr lang="en-US" altLang="zh-CN" sz="2802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Узмите храну, </a:t>
            </a: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идите кући и вратите се са </a:t>
            </a: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својим најмлађим братом</a:t>
            </a:r>
            <a:endParaRPr lang="en-US" altLang="zh-CN" sz="2802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en-US" altLang="zh-CN" dirty="0" smtClean="0"/>
              <a:t>	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    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наредио им је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 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Тада ћу знати </a:t>
            </a:r>
          </a:p>
          <a:p>
            <a:pPr>
              <a:lnSpc>
                <a:spcPts val="3300"/>
              </a:lnSpc>
              <a:tabLst>
                <a:tab pos="736600" algn="l"/>
                <a:tab pos="1447800" algn="l"/>
                <a:tab pos="2146300" algn="l"/>
              </a:tabLst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     да нисте  шпијуни</a:t>
            </a:r>
            <a:endParaRPr lang="en-US" altLang="zh-CN" sz="2802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7125349" cy="196977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Браћа су мислила да их Бог кажњава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Зато што су продали Јосифа трговцима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м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ного година 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пре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978740" cy="27392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err="1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Ja</a:t>
            </a: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ков и његови синови су били збуњени.</a:t>
            </a:r>
            <a:r>
              <a:rPr lang="en-U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Наш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Новац је враћен у врећи жита. И господар је рекао</a:t>
            </a:r>
            <a:endParaRPr lang="en-US" altLang="zh-CN" sz="2802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Да му морамо довести </a:t>
            </a:r>
            <a:r>
              <a:rPr lang="sr-Cyrl-RS" altLang="zh-CN" sz="2802" dirty="0" err="1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Венијамина</a:t>
            </a:r>
            <a:r>
              <a:rPr lang="en-US" altLang="zh-CN" sz="32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."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Јаков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Није 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хтео 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пустити Венијамина</a:t>
            </a:r>
            <a:r>
              <a:rPr lang="en-US" altLang="zh-CN" sz="3200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sr-Cyrl-RS" altLang="zh-C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Али хране је нестајало.</a:t>
            </a:r>
            <a:endParaRPr lang="en-US" altLang="zh-CN" sz="3200" b="1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Браћа су морала ићи у Египат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78100" y="2349500"/>
            <a:ext cx="3060133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endParaRPr lang="sr-Cyrl-R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И Венијамин је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отишао са њима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202566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Када је Јосиф </a:t>
            </a: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видео </a:t>
            </a: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Венијамина наредио је</a:t>
            </a:r>
            <a:endParaRPr lang="en-US" altLang="zh-CN" sz="2802" b="1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28600" y="546100"/>
            <a:ext cx="8317405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Слугама да припреме велику гозбу.</a:t>
            </a:r>
            <a:r>
              <a:rPr lang="en-U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sr-Cyrl-RS" altLang="zh-CN" sz="2802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Браћа су била позвана.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Да ли  је ваш отац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жив и здрав</a:t>
            </a:r>
            <a:r>
              <a:rPr lang="en-U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?„</a:t>
            </a:r>
            <a:r>
              <a:rPr lang="sr-Cyrl-RS" altLang="zh-CN" sz="2802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упитао је Јосиф.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345233" cy="39703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Jo</a:t>
            </a:r>
            <a:r>
              <a:rPr lang="sr-Cyrl-RS" altLang="zh-CN" sz="2802" dirty="0" err="1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сиф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је такође желио да зна да ли је његовој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б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раћи заиста жао због њиховог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греха 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од 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пре 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много 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година.</a:t>
            </a:r>
            <a:endParaRPr lang="sr-Cyrl-R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После 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банкета он их је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о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птужио за крађу.</a:t>
            </a:r>
            <a:r>
              <a:rPr lang="en-U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altLang="zh-CN" sz="2802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en-U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За казну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en-U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задржаћу брата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ашег </a:t>
            </a:r>
            <a:r>
              <a:rPr lang="sr-Cyrl-RS" altLang="zh-CN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Венијамина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као свог роба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28600" y="3721100"/>
            <a:ext cx="5094343" cy="26622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рекао је Јосиф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Господару</a:t>
            </a:r>
            <a:r>
              <a:rPr lang="en-US" altLang="zh-CN" sz="28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,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у</a:t>
            </a:r>
            <a:r>
              <a:rPr lang="sr-Cyrl-RS" altLang="zh-CN" sz="28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зми мене умјесто њега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,"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>
                <a:latin typeface="Comic Sans MS" pitchFamily="18" charset="0"/>
                <a:cs typeface="Comic Sans MS" pitchFamily="18" charset="0"/>
              </a:rPr>
              <a:t>м</a:t>
            </a:r>
            <a:r>
              <a:rPr lang="sr-Cyrl-RS" altLang="zh-CN" sz="2802" dirty="0" smtClean="0">
                <a:latin typeface="Comic Sans MS" pitchFamily="18" charset="0"/>
                <a:cs typeface="Comic Sans MS" pitchFamily="18" charset="0"/>
              </a:rPr>
              <a:t>олио је Јуда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Јосиф је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знао да се Јуда, који је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предложио његову продају</a:t>
            </a:r>
            <a:endParaRPr lang="en-US" altLang="zh-CN" sz="2802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с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тварно </a:t>
            </a: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променио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89832" y="127000"/>
            <a:ext cx="5240987" cy="1046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    Не могући више да крије своју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  љубав према њима 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397500" y="127000"/>
            <a:ext cx="3685624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endParaRPr lang="sr-Cyrl-R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, Јосиф је рекао да сви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Египћани изађу.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879555" y="1418447"/>
            <a:ext cx="4306307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r-Cyrl-RS" altLang="zh-CN" sz="2802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Тада је почео плакати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388100" y="1409700"/>
            <a:ext cx="2709696" cy="223907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01600" algn="l"/>
                <a:tab pos="215900" algn="l"/>
              </a:tabLst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  <a:p>
            <a:pPr>
              <a:lnSpc>
                <a:spcPts val="3300"/>
              </a:lnSpc>
              <a:tabLst>
                <a:tab pos="101600" algn="l"/>
                <a:tab pos="215900" algn="l"/>
              </a:tabLst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Ја сам Јосиф</a:t>
            </a:r>
          </a:p>
          <a:p>
            <a:pPr>
              <a:lnSpc>
                <a:spcPts val="3300"/>
              </a:lnSpc>
              <a:tabLst>
                <a:tab pos="101600" algn="l"/>
                <a:tab pos="215900" algn="l"/>
              </a:tabLst>
            </a:pPr>
            <a:r>
              <a:rPr lang="sr-Cyrl-RS" altLang="zh-CN" sz="2802" dirty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в</a:t>
            </a: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аш брат кога </a:t>
            </a:r>
          </a:p>
          <a:p>
            <a:pPr>
              <a:lnSpc>
                <a:spcPts val="3300"/>
              </a:lnSpc>
              <a:tabLst>
                <a:tab pos="101600" algn="l"/>
                <a:tab pos="215900" algn="l"/>
              </a:tabLst>
            </a:pP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сте ви продали</a:t>
            </a:r>
            <a:r>
              <a:rPr lang="en-U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,</a:t>
            </a:r>
          </a:p>
          <a:p>
            <a:pPr>
              <a:lnSpc>
                <a:spcPts val="3300"/>
              </a:lnSpc>
              <a:tabLst>
                <a:tab pos="101600" algn="l"/>
                <a:tab pos="215900" algn="l"/>
              </a:tabLst>
            </a:pPr>
            <a:r>
              <a:rPr lang="en-US" altLang="zh-CN" dirty="0" smtClean="0">
                <a:solidFill>
                  <a:srgbClr val="FFFF00"/>
                </a:solidFill>
              </a:rPr>
              <a:t>		</a:t>
            </a:r>
            <a:r>
              <a:rPr lang="sr-Cyrl-RS" altLang="zh-CN" sz="2400" b="1" dirty="0" smtClean="0">
                <a:solidFill>
                  <a:srgbClr val="FFFF00"/>
                </a:solidFill>
              </a:rPr>
              <a:t>у ЕГИПАТ</a:t>
            </a:r>
            <a:endParaRPr lang="en-US" altLang="zh-CN" sz="3600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435436" y="4446066"/>
            <a:ext cx="2744341" cy="8925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ЗАЧУЂЕНИ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И УПЛАШЕНИ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473907" y="5372100"/>
            <a:ext cx="2667397" cy="8925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НЕ МОГОШЕ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НИШТА РЕЋИ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3850413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Jo</a:t>
            </a:r>
            <a:r>
              <a:rPr lang="sr-Cyrl-RS" altLang="zh-CN" sz="3200" b="1" dirty="0" err="1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сиф</a:t>
            </a:r>
            <a:r>
              <a:rPr lang="sr-Cyrl-RS" altLang="zh-CN" sz="32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 је храбрио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своју браћу</a:t>
            </a:r>
          </a:p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2806700"/>
            <a:ext cx="5297989" cy="39703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Бог ме је 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начинио господарем у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Египту тако да бих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 могао спасити ваше 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Животе од глади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Идите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доведите мог оца. Ја ћу се </a:t>
            </a:r>
          </a:p>
          <a:p>
            <a:pPr>
              <a:lnSpc>
                <a:spcPts val="3900"/>
              </a:lnSpc>
              <a:tabLst>
                <a:tab pos="317500" algn="l"/>
                <a:tab pos="635000" algn="l"/>
              </a:tabLst>
            </a:pP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бринути за вас“</a:t>
            </a:r>
            <a:endParaRPr lang="en-US" altLang="zh-CN" sz="3200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317500" algn="l"/>
                <a:tab pos="635000" algn="l"/>
              </a:tabLst>
            </a:pP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3022600"/>
            <a:ext cx="3181961" cy="1046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err="1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Ja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ков и Јосиф су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се поново 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видели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28600" y="3873500"/>
            <a:ext cx="3209276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002060"/>
                </a:solidFill>
                <a:latin typeface="Comic Sans MS" pitchFamily="18" charset="0"/>
                <a:cs typeface="Times New Roman" pitchFamily="18" charset="0"/>
              </a:rPr>
              <a:t>и од тада су сви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002060"/>
                </a:solidFill>
                <a:latin typeface="Comic Sans MS" pitchFamily="18" charset="0"/>
                <a:cs typeface="Times New Roman" pitchFamily="18" charset="0"/>
              </a:rPr>
              <a:t>жиели </a:t>
            </a:r>
            <a:r>
              <a:rPr lang="sr-Cyrl-RS" altLang="zh-CN" sz="28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Египту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миру и изобиљу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7000" y="127000"/>
            <a:ext cx="4972024" cy="566308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J</a:t>
            </a:r>
            <a:r>
              <a:rPr lang="sr-Cyrl-RS" altLang="zh-CN" sz="3200" b="1" dirty="0" err="1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осиф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 због клевете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послат у затвор од свог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бившег господара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6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Петефрија</a:t>
            </a:r>
            <a:r>
              <a:rPr lang="sr-Cyrl-R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У затвору је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Јосиф био послушан и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користан. </a:t>
            </a:r>
            <a:r>
              <a:rPr lang="sr-Cyrl-R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Управник је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sr-Cyrl-R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веровао </a:t>
            </a:r>
            <a:r>
              <a:rPr lang="sr-Cyrl-R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Јосифу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и дао му да уређује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живот у затвору.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То је све било зато што је Господ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32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био са Јосифом.</a:t>
            </a:r>
            <a:endParaRPr lang="en-US" altLang="zh-CN" sz="3200" b="1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279400"/>
            <a:ext cx="4635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Written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by: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Edward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Hughes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409700" y="1130300"/>
            <a:ext cx="6273800" cy="134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39700" algn="l"/>
              </a:tabLst>
            </a:pP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Illustrated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by: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M.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Maillot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Lazarus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Adapted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by: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M.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Maillot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Sarah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S.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955800" y="3695700"/>
            <a:ext cx="5194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Produced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by: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Bible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for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Children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289300" y="4127500"/>
            <a:ext cx="2514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www.M1914.org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019300" y="5397500"/>
            <a:ext cx="5067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©2007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Bible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for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Children,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Inc.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651000" y="5854700"/>
            <a:ext cx="5803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License: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You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have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right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copy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print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this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story,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098800" y="6121400"/>
            <a:ext cx="2908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long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you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do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not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sell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65FF65"/>
                </a:solidFill>
                <a:latin typeface="Comic Sans MS" pitchFamily="18" charset="0"/>
                <a:cs typeface="Comic Sans MS" pitchFamily="18" charset="0"/>
              </a:rPr>
              <a:t>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Видели сте наставак приче о Јосифу. Браћа су га продала, али је Јосиф постао управник једне области у Египту. Невоља је натерала његову браћу да оду у Египат и да ту затраже помоћ од фараона. Када су дошли, они нису препознали да је на трону њихов брат Јосиф, али Јосиф је њих препознао. Када им се Јосиф представио и рекао да је он њихов брат, сви су одлучили да се преселе у Египат.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3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500" y="127000"/>
            <a:ext cx="9296400" cy="254685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КРАЉЕВ </a:t>
            </a: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Х</a:t>
            </a:r>
            <a:r>
              <a:rPr lang="sr-Cyrl-RS" altLang="zh-CN" sz="2802" b="1" dirty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л</a:t>
            </a: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ЕБАРНИК </a:t>
            </a: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И </a:t>
            </a:r>
            <a:r>
              <a:rPr lang="sr-Cyrl-RS" altLang="zh-CN" sz="2802" b="1" dirty="0" smtClean="0">
                <a:latin typeface="Comic Sans MS" pitchFamily="18" charset="0"/>
                <a:cs typeface="Comic Sans MS" pitchFamily="18" charset="0"/>
              </a:rPr>
              <a:t>ПЕХАРНИК</a:t>
            </a: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СУ ТАКОЂЕ БИЛИ </a:t>
            </a: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БАЧЕНИ У ЗАТВОР</a:t>
            </a:r>
            <a:r>
              <a:rPr lang="en-U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.„</a:t>
            </a:r>
            <a:r>
              <a:rPr lang="sr-Cyrl-RS" altLang="zh-CN" sz="2802" b="1" dirty="0" smtClean="0">
                <a:latin typeface="Comic Sans MS" pitchFamily="18" charset="0"/>
                <a:cs typeface="Comic Sans MS" pitchFamily="18" charset="0"/>
              </a:rPr>
              <a:t>ЗАШТО 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СТЕ ТАКО ТУЖНИ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?"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ЈОСИФ ЈЕ УПИТАО </a:t>
            </a:r>
            <a:r>
              <a:rPr lang="sr-Cyrl-RS" altLang="zh-CN" sz="2802" b="1" dirty="0" smtClean="0">
                <a:latin typeface="Times New Roman" pitchFamily="18" charset="0"/>
                <a:cs typeface="Times New Roman" pitchFamily="18" charset="0"/>
              </a:rPr>
              <a:t>ЊИХ ЈЕДНОГ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НИКО   </a:t>
            </a:r>
            <a:r>
              <a:rPr lang="sr-Cyrl-RS" altLang="zh-CN" sz="2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НАМ НЕ МОЖЕ РЕЋИ ШТА ЗНАЧЕ НАШИ СНОВИ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"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739900" y="2150631"/>
            <a:ext cx="4952826" cy="10464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ОДГОВОРИШЕ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chemeClr val="bg1"/>
                </a:solidFill>
                <a:latin typeface="Comic Sans MS" pitchFamily="18" charset="0"/>
                <a:cs typeface="Comic Sans MS" pitchFamily="18" charset="0"/>
              </a:rPr>
              <a:t> ОНИ.</a:t>
            </a:r>
            <a:endParaRPr lang="en-US" altLang="zh-CN" sz="2802" b="1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7500" y="-12700"/>
            <a:ext cx="3716049" cy="146963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b="1" dirty="0" smtClean="0">
                <a:latin typeface="Comic Sans MS" pitchFamily="18" charset="0"/>
                <a:cs typeface="Comic Sans MS" pitchFamily="18" charset="0"/>
              </a:rPr>
              <a:t>БОГ МОЖЕ</a:t>
            </a:r>
            <a:r>
              <a:rPr lang="en-US" altLang="zh-CN" sz="2802" b="1" dirty="0" smtClean="0">
                <a:latin typeface="Comic Sans MS" pitchFamily="18" charset="0"/>
                <a:cs typeface="Comic Sans MS" pitchFamily="18" charset="0"/>
              </a:rPr>
              <a:t>!"</a:t>
            </a:r>
            <a:r>
              <a:rPr lang="en-US" altLang="zh-CN" sz="2802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802" b="1" dirty="0" smtClean="0">
                <a:latin typeface="Comic Sans MS" pitchFamily="18" charset="0"/>
                <a:cs typeface="Times New Roman" pitchFamily="18" charset="0"/>
              </a:rPr>
              <a:t>РЕЧЕ ЈОСИФ</a:t>
            </a:r>
            <a:r>
              <a:rPr lang="en-US" altLang="zh-CN" sz="2802" b="1" dirty="0" smtClean="0">
                <a:latin typeface="Comic Sans MS" pitchFamily="18" charset="0"/>
                <a:cs typeface="Comic Sans MS" pitchFamily="18" charset="0"/>
              </a:rPr>
              <a:t>.„</a:t>
            </a:r>
            <a:r>
              <a:rPr lang="sr-Cyrl-RS" altLang="zh-CN" sz="2802" b="1" dirty="0" smtClean="0">
                <a:latin typeface="Comic Sans MS" pitchFamily="18" charset="0"/>
                <a:cs typeface="Comic Sans MS" pitchFamily="18" charset="0"/>
              </a:rPr>
              <a:t>РЕЦИТЕ МИ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 smtClean="0">
                <a:latin typeface="Comic Sans MS" pitchFamily="18" charset="0"/>
                <a:cs typeface="Comic Sans MS" pitchFamily="18" charset="0"/>
              </a:rPr>
              <a:t>ВАШЕ СНОВЕ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582478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Твој сан значи да ће ћеш се за три дана  вратити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На фараонов двор да га служиш поново“ рече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Јосиф пехарнику.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476500" y="1511300"/>
            <a:ext cx="6017673" cy="1046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Али немој ме заборавити кад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дођеш фараону-замоли га Јосиф.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762948" y="2146518"/>
            <a:ext cx="3513782" cy="18158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5400" algn="l"/>
              </a:tabLst>
            </a:pP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25400" algn="l"/>
              </a:tabLst>
            </a:pP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>
                <a:tab pos="25400" algn="l"/>
              </a:tabLst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А пехарников сан је</a:t>
            </a:r>
          </a:p>
          <a:p>
            <a:pPr>
              <a:lnSpc>
                <a:spcPts val="3300"/>
              </a:lnSpc>
              <a:tabLst>
                <a:tab pos="25400" algn="l"/>
              </a:tabLst>
            </a:pPr>
            <a:r>
              <a:rPr lang="sr-Cyrl-RS" altLang="zh-CN" sz="2802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б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ио лош по њега.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882900" y="3962400"/>
            <a:ext cx="2136803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За три дана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073400" y="4394200"/>
            <a:ext cx="3500958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ф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араон ће наредити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098800" y="4826000"/>
            <a:ext cx="4087657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д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а те 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протерају одавде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!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781300" y="5245100"/>
            <a:ext cx="2693045" cy="13926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Јосиф му рече.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Оба сна су се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остварила.</a:t>
            </a:r>
            <a:endParaRPr lang="en-US" altLang="zh-CN" sz="2802" b="1" dirty="0" smtClean="0">
              <a:solidFill>
                <a:schemeClr val="bg1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0" y="-2540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6972293" cy="32393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Али пехарник је заборавио на Јосифа све</a:t>
            </a:r>
          </a:p>
          <a:p>
            <a:pPr>
              <a:lnSpc>
                <a:spcPts val="39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док фараон није сањао један сан који га је</a:t>
            </a:r>
          </a:p>
          <a:p>
            <a:pPr>
              <a:lnSpc>
                <a:spcPts val="39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мучио!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Сањао са сан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,"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плакао је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  <a:p>
            <a:pPr>
              <a:lnSpc>
                <a:spcPts val="33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en-US" altLang="zh-CN" dirty="0" smtClean="0"/>
              <a:t>	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</a:rPr>
              <a:t>НИКО ОД МУДРАЦА</a:t>
            </a:r>
          </a:p>
          <a:p>
            <a:pPr>
              <a:lnSpc>
                <a:spcPts val="33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                        НИЈЕ ЗНАО РЕЋИ</a:t>
            </a:r>
          </a:p>
          <a:p>
            <a:pPr>
              <a:lnSpc>
                <a:spcPts val="33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dirty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                         ЦАРУ ЗНАЧЕЊЕ</a:t>
            </a:r>
          </a:p>
          <a:p>
            <a:pPr>
              <a:lnSpc>
                <a:spcPts val="3300"/>
              </a:lnSpc>
              <a:tabLst>
                <a:tab pos="2362200" algn="l"/>
                <a:tab pos="3594100" algn="l"/>
                <a:tab pos="4076700" algn="l"/>
              </a:tabLst>
            </a:pPr>
            <a:r>
              <a:rPr lang="sr-Cyrl-R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                                 ЊЕГОВОГ СНА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797300" y="4201160"/>
            <a:ext cx="5214734" cy="154657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333500" algn="l"/>
              </a:tabLst>
            </a:pPr>
            <a:r>
              <a:rPr lang="en-US" altLang="zh-CN" dirty="0" smtClean="0"/>
              <a:t>	</a:t>
            </a:r>
            <a:r>
              <a:rPr lang="sr-Cyrl-RS" altLang="zh-CN" sz="2800" dirty="0" smtClean="0">
                <a:solidFill>
                  <a:srgbClr val="FFFF00"/>
                </a:solidFill>
              </a:rPr>
              <a:t>ТАДА СЕ ПЕХАРНИК </a:t>
            </a:r>
            <a:r>
              <a:rPr lang="sr-Cyrl-RS" altLang="zh-CN" sz="2800" dirty="0" smtClean="0">
                <a:solidFill>
                  <a:srgbClr val="FFFF00"/>
                </a:solidFill>
              </a:rPr>
              <a:t>СЕТИО </a:t>
            </a:r>
            <a:r>
              <a:rPr lang="sr-Cyrl-RS" altLang="zh-CN" sz="2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ЈОСИФА</a:t>
            </a:r>
            <a:r>
              <a:rPr lang="en-US" altLang="zh-CN" sz="28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2802" dirty="0" smtClean="0">
                <a:latin typeface="Times New Roman" pitchFamily="18" charset="0"/>
                <a:cs typeface="Times New Roman" pitchFamily="18" charset="0"/>
              </a:rPr>
              <a:t>ИСПРИЧАО ЈЕ ФАРАОНУ О ЈОСИФУ.</a:t>
            </a:r>
            <a:endParaRPr lang="en-US" altLang="zh-CN" sz="2802" dirty="0" smtClean="0">
              <a:solidFill>
                <a:srgbClr val="FFFFFF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19366" y="127000"/>
            <a:ext cx="7479868" cy="96949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sr-Cyrl-RS" altLang="zh-CN" sz="2400" b="1" dirty="0" smtClean="0">
                <a:solidFill>
                  <a:srgbClr val="FFFF00"/>
                </a:solidFill>
              </a:rPr>
              <a:t>ФАРАОН ЈЕ НАРЕДИО ДА МУ ОДМАХ ДОВЕДУ ЈОСИФА</a:t>
            </a:r>
            <a:r>
              <a:rPr lang="en-US" altLang="zh-CN" sz="36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</a:p>
          <a:p>
            <a:pPr>
              <a:lnSpc>
                <a:spcPts val="3300"/>
              </a:lnSpc>
              <a:tabLst>
                <a:tab pos="101600" algn="l"/>
              </a:tabLst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ТВОЈ САН ЈЕ ПОРУКА ОД БОГА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,"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98500" y="1130300"/>
            <a:ext cx="7974940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4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РЕКАО ЈЕ ЈОСИФ ФАРАОНУ</a:t>
            </a:r>
            <a:r>
              <a:rPr lang="en-US" altLang="zh-CN" sz="24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ЕГИПАТ  ЋЕ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ИМАТИ ХРАНЕ У ИЗОБИЉУ 7 ГОДИНА, А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ОНДА ЋЕ НАСТУПИТИ 7 ГОДИНА ГЛАДИ.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5932714" cy="23929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САКУПЉАЈ ХРАНУ У ЖИТНИЦЕ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НАРЕДНИХ 7 ГОДИНА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,„</a:t>
            </a:r>
            <a:endParaRPr lang="sr-Cyrl-R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2000" b="1" dirty="0" smtClean="0">
                <a:solidFill>
                  <a:srgbClr val="0070C0"/>
                </a:solidFill>
                <a:latin typeface="Comic Sans MS" pitchFamily="18" charset="0"/>
                <a:cs typeface="Times New Roman" pitchFamily="18" charset="0"/>
              </a:rPr>
              <a:t>САВЈЕТОВАО ЈЕ ЈОСИФ </a:t>
            </a:r>
            <a:r>
              <a:rPr lang="sr-Cyrl-RS" altLang="zh-CN" sz="2000" b="1" dirty="0" smtClean="0">
                <a:solidFill>
                  <a:srgbClr val="0070C0"/>
                </a:solidFill>
                <a:latin typeface="Comic Sans MS" pitchFamily="18" charset="0"/>
                <a:cs typeface="Times New Roman" pitchFamily="18" charset="0"/>
              </a:rPr>
              <a:t>ФАРАОНА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endParaRPr lang="sr-Cyrl-R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ИЛИ ЋЕ ТВОЈ НАРОД УМИРАТИ 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ОД ГЛАДИ“</a:t>
            </a:r>
            <a:endParaRPr lang="en-US" altLang="zh-CN" sz="2802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27000" y="2692400"/>
            <a:ext cx="3746500" cy="10464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„</a:t>
            </a:r>
            <a:r>
              <a:rPr lang="sr-Cyrl-R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БОГ ЈЕ С ТОБОМ</a:t>
            </a:r>
            <a:r>
              <a:rPr lang="en-US" altLang="zh-CN" sz="2802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,„</a:t>
            </a:r>
            <a:endParaRPr lang="sr-Cyrl-RS" altLang="zh-CN" sz="2802" dirty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900"/>
              </a:lnSpc>
              <a:tabLst/>
            </a:pPr>
            <a:r>
              <a:rPr lang="sr-Cyrl-RS" altLang="zh-CN" sz="2400" b="1" dirty="0" smtClean="0">
                <a:solidFill>
                  <a:srgbClr val="0070C0"/>
                </a:solidFill>
                <a:latin typeface="Comic Sans MS" pitchFamily="18" charset="0"/>
                <a:cs typeface="Comic Sans MS" pitchFamily="18" charset="0"/>
              </a:rPr>
              <a:t>РЕЧЕ ФАРАОН</a:t>
            </a:r>
            <a:endParaRPr lang="en-US" altLang="zh-CN" sz="2400" b="1" dirty="0" smtClean="0">
              <a:solidFill>
                <a:srgbClr val="0070C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-12700" y="3757313"/>
            <a:ext cx="3691716" cy="30085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КАД ЈЕ БОГ ЈАВИО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 ТЕБИ СВЕ ОВО, ОНДА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НЕМА НИКОГ ТАКО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 МУДРОГ КАО ТИ.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ЕВО ПОСТАВЉАМ ТЕ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НАД СВОМ ЗЕМЉОМ</a:t>
            </a:r>
          </a:p>
          <a:p>
            <a:pPr>
              <a:lnSpc>
                <a:spcPts val="3300"/>
              </a:lnSpc>
              <a:tabLst/>
            </a:pPr>
            <a:r>
              <a:rPr lang="sr-Cyrl-RS" altLang="zh-CN" sz="2400" b="1" dirty="0" smtClean="0">
                <a:latin typeface="Comic Sans MS" pitchFamily="18" charset="0"/>
                <a:cs typeface="Comic Sans MS" pitchFamily="18" charset="0"/>
              </a:rPr>
              <a:t> МИСИРСКОМ</a:t>
            </a:r>
            <a:endParaRPr lang="en-US" altLang="zh-CN" sz="2400" b="1" dirty="0" smtClean="0"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7000"/>
            <a:ext cx="8697702" cy="3046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Седам година изобиља је прошло. А онда је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 дошло седам година глади</a:t>
            </a:r>
            <a:r>
              <a:rPr lang="en-US" altLang="zh-CN" sz="2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8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Завладала је глад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 свуда осим у Египту гдје је хране било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 у огромним залихама. Завладала је глад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код </a:t>
            </a:r>
            <a:r>
              <a:rPr lang="sr-Cyrl-RS" altLang="zh-CN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Јосифовог</a:t>
            </a:r>
            <a:r>
              <a:rPr lang="sr-Cyrl-R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оца Јакова и браће </a:t>
            </a:r>
          </a:p>
          <a:p>
            <a:pPr>
              <a:lnSpc>
                <a:spcPts val="3900"/>
              </a:lnSpc>
              <a:tabLst/>
            </a:pPr>
            <a:r>
              <a:rPr lang="sr-Cyrl-R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altLang="zh-CN" sz="3200" b="1" dirty="0" smtClean="0">
                <a:latin typeface="Times New Roman" pitchFamily="18" charset="0"/>
                <a:cs typeface="Times New Roman" pitchFamily="18" charset="0"/>
              </a:rPr>
              <a:t>                његове.</a:t>
            </a:r>
            <a:endParaRPr lang="en-US" altLang="zh-CN" sz="3200" b="1" dirty="0" smtClean="0">
              <a:solidFill>
                <a:srgbClr val="000000"/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821</Words>
  <Application>Microsoft Office PowerPoint</Application>
  <PresentationFormat>Custom</PresentationFormat>
  <Paragraphs>160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Закључак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user;превод са енглеског Драган Ђурић</dc:creator>
  <cp:lastModifiedBy>User</cp:lastModifiedBy>
  <cp:revision>49</cp:revision>
  <dcterms:created xsi:type="dcterms:W3CDTF">2006-08-16T00:00:00Z</dcterms:created>
  <dcterms:modified xsi:type="dcterms:W3CDTF">2020-03-28T18:20:33Z</dcterms:modified>
</cp:coreProperties>
</file>