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309"/>
    <a:srgbClr val="0D2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Кроз презентацију обновићемо наше лекције о Литургији!!!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Утврдићемо када се служи Литургија!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Ко служи Литургију!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Шта значи реч Литургија...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Литургији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</a:rPr>
              <a:t>Литургија је </a:t>
            </a:r>
            <a:r>
              <a:rPr lang="sr-Cyrl-RS" sz="3200" dirty="0" smtClean="0"/>
              <a:t>заједничко</a:t>
            </a:r>
            <a:r>
              <a:rPr lang="sr-Cyrl-RS" sz="3200" dirty="0" smtClean="0">
                <a:solidFill>
                  <a:srgbClr val="FF0000"/>
                </a:solidFill>
              </a:rPr>
              <a:t>, </a:t>
            </a:r>
            <a:r>
              <a:rPr lang="sr-Cyrl-RS" sz="3200" dirty="0" smtClean="0"/>
              <a:t>јавно</a:t>
            </a:r>
            <a:r>
              <a:rPr lang="sr-Cyrl-RS" sz="3200" dirty="0" smtClean="0">
                <a:solidFill>
                  <a:srgbClr val="FF0000"/>
                </a:solidFill>
              </a:rPr>
              <a:t> дело на коме присуствују сви </a:t>
            </a:r>
            <a:r>
              <a:rPr lang="sr-Cyrl-RS" sz="3200" dirty="0" smtClean="0"/>
              <a:t>православни</a:t>
            </a:r>
            <a:r>
              <a:rPr lang="sr-Cyrl-RS" sz="3200" dirty="0" smtClean="0">
                <a:solidFill>
                  <a:srgbClr val="FF0000"/>
                </a:solidFill>
              </a:rPr>
              <a:t> хришћани окупљени око </a:t>
            </a:r>
            <a:r>
              <a:rPr lang="sr-Cyrl-RS" sz="3200" dirty="0" smtClean="0"/>
              <a:t>једног</a:t>
            </a:r>
            <a:r>
              <a:rPr lang="sr-Cyrl-RS" sz="3200" dirty="0" smtClean="0">
                <a:solidFill>
                  <a:srgbClr val="FF0000"/>
                </a:solidFill>
              </a:rPr>
              <a:t> епископа!!!</a:t>
            </a:r>
          </a:p>
          <a:p>
            <a:r>
              <a:rPr lang="sr-Cyrl-RS" sz="3200" dirty="0" smtClean="0">
                <a:solidFill>
                  <a:srgbClr val="FF0000"/>
                </a:solidFill>
              </a:rPr>
              <a:t>Литургија се служи сваке </a:t>
            </a:r>
            <a:r>
              <a:rPr lang="sr-Cyrl-RS" sz="3200" u="sng" dirty="0" smtClean="0">
                <a:solidFill>
                  <a:srgbClr val="FF0000"/>
                </a:solidFill>
              </a:rPr>
              <a:t>недеље и празницима!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ДЕФИНИЦИЈА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47800"/>
            <a:ext cx="7408333" cy="4678363"/>
          </a:xfrm>
        </p:spPr>
        <p:txBody>
          <a:bodyPr>
            <a:normAutofit lnSpcReduction="10000"/>
          </a:bodyPr>
          <a:lstStyle/>
          <a:p>
            <a:r>
              <a:rPr lang="sr-Cyrl-RS" sz="3200" dirty="0" smtClean="0">
                <a:solidFill>
                  <a:srgbClr val="051309"/>
                </a:solidFill>
              </a:rPr>
              <a:t>Литургију служи епископ и свештеник, а њима помажу ђакони!</a:t>
            </a:r>
          </a:p>
          <a:p>
            <a:r>
              <a:rPr lang="sr-Cyrl-RS" sz="3200" dirty="0" smtClean="0">
                <a:solidFill>
                  <a:srgbClr val="051309"/>
                </a:solidFill>
              </a:rPr>
              <a:t>На Литургији присуствују </a:t>
            </a:r>
            <a:r>
              <a:rPr lang="sr-Cyrl-RS" sz="3200" u="sng" dirty="0" smtClean="0">
                <a:solidFill>
                  <a:srgbClr val="051309"/>
                </a:solidFill>
              </a:rPr>
              <a:t>крштени људи</a:t>
            </a:r>
            <a:r>
              <a:rPr lang="sr-Cyrl-RS" sz="3200" dirty="0" smtClean="0">
                <a:solidFill>
                  <a:srgbClr val="051309"/>
                </a:solidFill>
              </a:rPr>
              <a:t>, односно верни народ!</a:t>
            </a:r>
          </a:p>
          <a:p>
            <a:r>
              <a:rPr lang="sr-Cyrl-RS" sz="3200" dirty="0" smtClean="0">
                <a:solidFill>
                  <a:srgbClr val="051309"/>
                </a:solidFill>
              </a:rPr>
              <a:t>Сви се на крају Литургије </a:t>
            </a:r>
            <a:r>
              <a:rPr lang="sr-Cyrl-RS" sz="3200" u="sng" dirty="0" smtClean="0">
                <a:solidFill>
                  <a:srgbClr val="051309"/>
                </a:solidFill>
              </a:rPr>
              <a:t>причешћују хлебом и вином</a:t>
            </a:r>
            <a:r>
              <a:rPr lang="sr-Cyrl-RS" sz="3200" dirty="0" smtClean="0">
                <a:solidFill>
                  <a:srgbClr val="051309"/>
                </a:solidFill>
              </a:rPr>
              <a:t> из једне чаше која се зове ПУТИР!</a:t>
            </a:r>
          </a:p>
          <a:p>
            <a:r>
              <a:rPr lang="sr-Cyrl-RS" sz="3200" dirty="0" smtClean="0">
                <a:solidFill>
                  <a:srgbClr val="051309"/>
                </a:solidFill>
              </a:rPr>
              <a:t>Они који се не причесте добијају парче хлеба које се зове </a:t>
            </a:r>
            <a:r>
              <a:rPr lang="sr-Cyrl-RS" sz="3200" u="sng" dirty="0" smtClean="0">
                <a:solidFill>
                  <a:srgbClr val="051309"/>
                </a:solidFill>
              </a:rPr>
              <a:t>НАФОРА</a:t>
            </a:r>
            <a:r>
              <a:rPr lang="sr-Cyrl-RS" sz="3200" dirty="0" smtClean="0">
                <a:solidFill>
                  <a:srgbClr val="051309"/>
                </a:solidFill>
              </a:rPr>
              <a:t>!</a:t>
            </a:r>
            <a:endParaRPr lang="en-US" sz="3200" dirty="0">
              <a:solidFill>
                <a:srgbClr val="05130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51309"/>
                </a:solidFill>
              </a:rPr>
              <a:t>КО СЛУЖИ СВЕТУ ЛИТУРГИЈУ</a:t>
            </a:r>
            <a:endParaRPr lang="en-US" dirty="0">
              <a:solidFill>
                <a:srgbClr val="0513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НА ЛИТУРГИЈИ СЕ МОЛИМО ЗА...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600200"/>
            <a:ext cx="3822192" cy="452628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Здравље;</a:t>
            </a:r>
          </a:p>
          <a:p>
            <a:r>
              <a:rPr lang="sr-Cyrl-RS" dirty="0" smtClean="0"/>
              <a:t>Радост;</a:t>
            </a:r>
          </a:p>
          <a:p>
            <a:r>
              <a:rPr lang="sr-Cyrl-RS" dirty="0" smtClean="0"/>
              <a:t>Помоћ;</a:t>
            </a:r>
          </a:p>
          <a:p>
            <a:r>
              <a:rPr lang="sr-Cyrl-RS" dirty="0" smtClean="0"/>
              <a:t>За изобиље плодова земаљских...</a:t>
            </a:r>
          </a:p>
          <a:p>
            <a:r>
              <a:rPr lang="sr-Cyrl-RS" dirty="0" smtClean="0"/>
              <a:t>Времена мирна; </a:t>
            </a:r>
          </a:p>
          <a:p>
            <a:r>
              <a:rPr lang="sr-Cyrl-RS" dirty="0" smtClean="0"/>
              <a:t>За путнике...</a:t>
            </a:r>
          </a:p>
          <a:p>
            <a:r>
              <a:rPr lang="sr-Cyrl-RS" dirty="0" smtClean="0"/>
              <a:t>Молимо се за сваки град и село...</a:t>
            </a:r>
          </a:p>
          <a:p>
            <a:r>
              <a:rPr lang="sr-Cyrl-RS" dirty="0" smtClean="0"/>
              <a:t>СПИСАК САМИ НАСТАВИТЕ...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600200"/>
            <a:ext cx="3822192" cy="4526280"/>
          </a:xfrm>
        </p:spPr>
        <p:txBody>
          <a:bodyPr/>
          <a:lstStyle/>
          <a:p>
            <a:r>
              <a:rPr lang="sr-Cyrl-RS" dirty="0" smtClean="0"/>
              <a:t>На Литургији се захваљујемо Богу... </a:t>
            </a:r>
            <a:endParaRPr lang="en-US" dirty="0" smtClean="0"/>
          </a:p>
          <a:p>
            <a:r>
              <a:rPr lang="sr-Cyrl-RS" dirty="0" smtClean="0"/>
              <a:t>Сетите се приче „Први пут на Литургији“ где Милица препричава баки шта је све видела у Цркви, како изгледа свештеник и шта су на крају молитве радили...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24000"/>
            <a:ext cx="7408333" cy="460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Тајна Вечера је последња Христова вечера са ученицима. Одржана је на Велики Четвртак, дан пре Христовог страдања. Тада је Христос дао својим ученицима хлеб и вино и рекао им да ово чине у сећање на Њега.</a:t>
            </a:r>
          </a:p>
          <a:p>
            <a:pPr algn="just"/>
            <a:r>
              <a:rPr lang="sr-Cyrl-RS" b="1" u="sng" dirty="0" smtClean="0">
                <a:solidFill>
                  <a:srgbClr val="FF0000"/>
                </a:solidFill>
              </a:rPr>
              <a:t>Тајна Вечера је заправо прва Литургија!!! </a:t>
            </a:r>
          </a:p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Свака Литургија јесте сећање на Исуса Христа и свака Литургија јесте кратак опис Христовог живота. </a:t>
            </a:r>
          </a:p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Христови ученици су наставили да служе свету Литургију и она се и дан данас служи код нас у жељи да се приближимо Богу и будемо са њим. </a:t>
            </a:r>
          </a:p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Дакле Литургија је наша заједничка молитва упућена Богу.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Тајна Вечера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670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7200" cy="195072"/>
          </a:xfrm>
        </p:spPr>
        <p:txBody>
          <a:bodyPr>
            <a:normAutofit fontScale="90000"/>
          </a:bodyPr>
          <a:lstStyle/>
          <a:p>
            <a:r>
              <a:rPr lang="sr-Cyrl-RS" i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Тајна Вечера</a:t>
            </a:r>
            <a:endParaRPr lang="en-US" i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697606" cy="422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just">
              <a:spcBef>
                <a:spcPct val="20000"/>
              </a:spcBef>
            </a:pPr>
            <a:r>
              <a:rPr lang="sr-Cyrl-RS" sz="2400" b="1" dirty="0" smtClean="0">
                <a:solidFill>
                  <a:srgbClr val="A5D028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sr-Cyrl-RS" sz="2400" b="1" dirty="0" smtClean="0">
                <a:solidFill>
                  <a:srgbClr val="A5D028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sr-Cyrl-RS" sz="2400" b="1" dirty="0">
                <a:solidFill>
                  <a:srgbClr val="A5D028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sr-Cyrl-RS" sz="2400" b="1" dirty="0">
                <a:solidFill>
                  <a:srgbClr val="A5D028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Литургију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служимо сваке недеље јер се тада сећамо Христовог Васкрсења и сећамо се дана одмора приликом стварања света када је Бог рекао: „Шест дана ради а седми дан је дан посвећен Господу Богу твоме. “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400800" cy="588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1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553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53400" cy="2712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282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О Литургији</vt:lpstr>
      <vt:lpstr>ДЕФИНИЦИЈА</vt:lpstr>
      <vt:lpstr>КО СЛУЖИ СВЕТУ ЛИТУРГИЈУ</vt:lpstr>
      <vt:lpstr>НА ЛИТУРГИЈИ СЕ МОЛИМО ЗА...</vt:lpstr>
      <vt:lpstr>Тајна Вечера</vt:lpstr>
      <vt:lpstr>Тајна Вечера</vt:lpstr>
      <vt:lpstr>  Литургију служимо сваке недеље јер се тада сећамо Христовог Васкрсења и сећамо се дана одмора приликом стварања света када је Бог рекао: „Шест дана ради а седми дан је дан посвећен Господу Богу твоме. “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Литургији</dc:title>
  <dc:creator>User</dc:creator>
  <cp:lastModifiedBy>User</cp:lastModifiedBy>
  <cp:revision>9</cp:revision>
  <dcterms:created xsi:type="dcterms:W3CDTF">2006-08-16T00:00:00Z</dcterms:created>
  <dcterms:modified xsi:type="dcterms:W3CDTF">2020-03-28T17:17:04Z</dcterms:modified>
</cp:coreProperties>
</file>