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80" r:id="rId23"/>
    <p:sldId id="281" r:id="rId24"/>
    <p:sldId id="282" r:id="rId25"/>
    <p:sldId id="284" r:id="rId26"/>
    <p:sldId id="285" r:id="rId27"/>
    <p:sldId id="286" r:id="rId28"/>
    <p:sldId id="289" r:id="rId29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62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79900" y="2603500"/>
            <a:ext cx="2050241" cy="774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Јосиф-</a:t>
            </a:r>
            <a:endParaRPr lang="en-US" altLang="zh-CN" sz="4397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329881" y="3377879"/>
            <a:ext cx="4081245" cy="16106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омиљени син</a:t>
            </a:r>
          </a:p>
          <a:p>
            <a:pPr>
              <a:lnSpc>
                <a:spcPts val="6100"/>
              </a:lnSpc>
              <a:tabLst/>
            </a:pPr>
            <a:r>
              <a:rPr lang="sr-Cyrl-RS" altLang="zh-CN" sz="4397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</a:t>
            </a: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остаје славан</a:t>
            </a:r>
            <a:endParaRPr lang="en-US" altLang="zh-CN" sz="4397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654300" y="190500"/>
            <a:ext cx="3595536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sr-Cyrl-RS" altLang="zh-CN" sz="36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Библија за </a:t>
            </a:r>
            <a:r>
              <a:rPr lang="sr-Cyrl-RS" altLang="zh-CN" sz="36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децу</a:t>
            </a:r>
            <a:endParaRPr lang="en-US" altLang="zh-CN" sz="3600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101600"/>
            <a:ext cx="9173976" cy="21621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„</a:t>
            </a:r>
            <a:r>
              <a:rPr lang="sr-Cyrl-RS" altLang="zh-CN" sz="2800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ХАЈДЕ ДА УБИЈЕМО САЊАРА“</a:t>
            </a:r>
            <a:r>
              <a:rPr lang="en-U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sr-Cyrl-R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рече један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Јосиф није знао за опасност која му се спрема</a:t>
            </a:r>
            <a:endParaRPr lang="en-US" altLang="zh-CN" sz="40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200" y="6273800"/>
            <a:ext cx="533400" cy="558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8887" y="133350"/>
            <a:ext cx="8628196" cy="21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812800" algn="l"/>
              </a:tabLst>
            </a:pPr>
            <a:r>
              <a:rPr lang="sr-Cyrl-RS" altLang="zh-CN" sz="4000" b="1" dirty="0" smtClean="0">
                <a:solidFill>
                  <a:schemeClr val="bg1"/>
                </a:solidFill>
              </a:rPr>
              <a:t>Рувим најстарији брат се није слагао с </a:t>
            </a:r>
          </a:p>
          <a:p>
            <a:pPr>
              <a:lnSpc>
                <a:spcPts val="5500"/>
              </a:lnSpc>
              <a:tabLst>
                <a:tab pos="812800" algn="l"/>
              </a:tabLst>
            </a:pPr>
            <a:r>
              <a:rPr lang="sr-Cyrl-RS" altLang="zh-CN" sz="4000" b="1" dirty="0" smtClean="0">
                <a:solidFill>
                  <a:schemeClr val="bg1"/>
                </a:solidFill>
              </a:rPr>
              <a:t>овим планом.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Не 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смемо </a:t>
            </a:r>
            <a:endParaRPr lang="sr-Cyrl-R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500"/>
              </a:lnSpc>
              <a:tabLst>
                <a:tab pos="812800" algn="l"/>
              </a:tabLst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проливати крв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155460" y="1593236"/>
            <a:ext cx="2342373" cy="751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"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рече он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200" y="6273800"/>
            <a:ext cx="533400" cy="558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101600"/>
            <a:ext cx="9055100" cy="28674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Погледајте</a:t>
            </a:r>
            <a:r>
              <a:rPr lang="en-U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ево бунара</a:t>
            </a:r>
            <a:r>
              <a:rPr lang="en-U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Бацимо га и нека ту умре.“</a:t>
            </a:r>
            <a:r>
              <a:rPr lang="en-U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Рувим је планирао да спаси Јосифа кад ноћ падне. 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2285882" cy="7039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КАДА ЈЕ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711200"/>
            <a:ext cx="1771319" cy="7039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ОСИФ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28600" y="1320800"/>
            <a:ext cx="5783506" cy="38292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ДОШАО</a:t>
            </a:r>
            <a:r>
              <a:rPr lang="en-U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БРАЋА СУ ГА</a:t>
            </a:r>
            <a:endParaRPr lang="en-US" altLang="zh-CN" sz="40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ЗГРАБИЛА И</a:t>
            </a:r>
            <a:r>
              <a:rPr lang="en-U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40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СКИНУЛИ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СА ЊЕГА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ШАРЕНИ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КАПУТ.</a:t>
            </a:r>
            <a:endParaRPr lang="en-US" altLang="zh-CN" sz="40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49514" y="-12700"/>
            <a:ext cx="4006878" cy="140929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…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који је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Јаков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1125" y="1546557"/>
            <a:ext cx="3949799" cy="37394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sr-Cyrl-RS" altLang="zh-CN" sz="40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п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осебно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направио за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свог омиљеног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сина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Онда су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га 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бацили у </a:t>
            </a:r>
            <a:endParaRPr lang="sr-Cyrl-R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унар.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6379952" cy="751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Док је Рувим био одсутан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711200"/>
            <a:ext cx="5428474" cy="21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400" b="1" dirty="0" smtClean="0">
                <a:latin typeface="Times New Roman" pitchFamily="18" charset="0"/>
                <a:cs typeface="Times New Roman" pitchFamily="18" charset="0"/>
              </a:rPr>
              <a:t>караван трговаца на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400" b="1" dirty="0" smtClean="0">
                <a:latin typeface="Times New Roman" pitchFamily="18" charset="0"/>
                <a:cs typeface="Times New Roman" pitchFamily="18" charset="0"/>
              </a:rPr>
              <a:t> камилама </a:t>
            </a:r>
            <a:r>
              <a:rPr lang="sr-Cyrl-RS" altLang="zh-CN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шао </a:t>
            </a:r>
            <a:endParaRPr lang="sr-Cyrl-R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је према Египту.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5717527" cy="25981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Продајмо Јосифа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п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овика Јуда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његов брат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dirty="0" err="1" smtClean="0">
                <a:latin typeface="Times New Roman" pitchFamily="18" charset="0"/>
                <a:cs typeface="Times New Roman" pitchFamily="18" charset="0"/>
              </a:rPr>
              <a:t>Договорише</a:t>
            </a: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 се</a:t>
            </a:r>
            <a:r>
              <a:rPr lang="sr-Cyrl-RS" altLang="zh-CN" sz="4002" dirty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 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и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err="1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продаше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715000" y="4127500"/>
            <a:ext cx="2029658" cy="19825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152400" algn="l"/>
                <a:tab pos="304800" algn="l"/>
              </a:tabLst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Јосифа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>
                <a:tab pos="152400" algn="l"/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sr-Cyrl-RS" altLang="zh-CN" sz="2800" b="1" dirty="0" smtClean="0"/>
              <a:t>за двадесет</a:t>
            </a:r>
            <a:endParaRPr lang="en-US" altLang="zh-CN" sz="5400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>
                <a:tab pos="152400" algn="l"/>
                <a:tab pos="304800" algn="l"/>
              </a:tabLst>
            </a:pPr>
            <a:r>
              <a:rPr lang="en-US" altLang="zh-CN" sz="2800" b="1" dirty="0" smtClean="0"/>
              <a:t>		</a:t>
            </a:r>
            <a:r>
              <a:rPr lang="sr-Cyrl-RS" altLang="zh-CN" sz="2800" b="1" dirty="0" smtClean="0"/>
              <a:t>сребрњака</a:t>
            </a:r>
            <a:endParaRPr lang="en-US" altLang="zh-CN" sz="5400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8073620" cy="25981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Уплакан и </a:t>
            </a:r>
            <a:r>
              <a:rPr lang="sr-Cyrl-RS" altLang="zh-CN" sz="4002" dirty="0" err="1" smtClean="0">
                <a:latin typeface="Times New Roman" pitchFamily="18" charset="0"/>
                <a:cs typeface="Times New Roman" pitchFamily="18" charset="0"/>
              </a:rPr>
              <a:t>устрашен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Јосиф је гледао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беспомоћно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како караван трговаца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altLang="zh-CN" sz="4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дводи њега од породице и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altLang="zh-CN" sz="4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таџбине.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9534" y="0"/>
            <a:ext cx="7622279" cy="50603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152400" algn="l"/>
                <a:tab pos="457200" algn="l"/>
              </a:tabLst>
            </a:pPr>
            <a:r>
              <a:rPr lang="en-US" altLang="zh-CN" dirty="0" smtClean="0"/>
              <a:t>		</a:t>
            </a:r>
            <a:r>
              <a:rPr lang="en-U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Је ли ово </a:t>
            </a:r>
            <a:r>
              <a:rPr lang="sr-Cyrl-RS" altLang="zh-CN" sz="4002" b="1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Јосифов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капут</a:t>
            </a:r>
            <a:r>
              <a:rPr lang="en-U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  <a:p>
            <a:pPr>
              <a:lnSpc>
                <a:spcPts val="4800"/>
              </a:lnSpc>
              <a:tabLst>
                <a:tab pos="152400" algn="l"/>
                <a:tab pos="457200" algn="l"/>
              </a:tabLst>
            </a:pPr>
            <a:r>
              <a:rPr lang="en-US" altLang="zh-CN" b="1" dirty="0" smtClean="0">
                <a:solidFill>
                  <a:srgbClr val="FFFF00"/>
                </a:solidFill>
              </a:rPr>
              <a:t>	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</a:rPr>
              <a:t>Крвав је</a:t>
            </a:r>
            <a:r>
              <a:rPr lang="en-U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Нашли смо га у </a:t>
            </a:r>
          </a:p>
          <a:p>
            <a:pPr>
              <a:lnSpc>
                <a:spcPts val="4800"/>
              </a:lnSpc>
              <a:tabLst>
                <a:tab pos="152400" algn="l"/>
                <a:tab pos="457200" algn="l"/>
              </a:tabLst>
            </a:pP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пустињи</a:t>
            </a:r>
            <a:r>
              <a:rPr lang="en-U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"</a:t>
            </a:r>
            <a:r>
              <a:rPr lang="en-U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рекоше синови Јакову.</a:t>
            </a:r>
            <a:endParaRPr lang="sr-Cyrl-RS" altLang="zh-CN" sz="4002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800"/>
              </a:lnSpc>
              <a:tabLst>
                <a:tab pos="152400" algn="l"/>
                <a:tab pos="457200" algn="l"/>
              </a:tabLst>
            </a:pP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Окрутна браћа су </a:t>
            </a:r>
          </a:p>
          <a:p>
            <a:pPr>
              <a:lnSpc>
                <a:spcPts val="4800"/>
              </a:lnSpc>
              <a:tabLst>
                <a:tab pos="152400" algn="l"/>
                <a:tab pos="457200" algn="l"/>
              </a:tabLst>
            </a:pPr>
            <a:r>
              <a:rPr lang="sr-Cyrl-RS" altLang="zh-CN" sz="4002" b="1" dirty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д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озволила Јакову да </a:t>
            </a:r>
          </a:p>
          <a:p>
            <a:pPr>
              <a:lnSpc>
                <a:spcPts val="4800"/>
              </a:lnSpc>
              <a:tabLst>
                <a:tab pos="152400" algn="l"/>
                <a:tab pos="457200" algn="l"/>
              </a:tabLst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вјерује да  је Јосифа </a:t>
            </a:r>
          </a:p>
          <a:p>
            <a:pPr>
              <a:lnSpc>
                <a:spcPts val="4800"/>
              </a:lnSpc>
              <a:tabLst>
                <a:tab pos="152400" algn="l"/>
                <a:tab pos="457200" algn="l"/>
              </a:tabLst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растргнула дивља звијер</a:t>
            </a:r>
          </a:p>
          <a:p>
            <a:pPr>
              <a:lnSpc>
                <a:spcPts val="4800"/>
              </a:lnSpc>
              <a:tabLst>
                <a:tab pos="152400" algn="l"/>
                <a:tab pos="457200" algn="l"/>
              </a:tabLst>
            </a:pPr>
            <a:endParaRPr lang="en-US" altLang="zh-CN" sz="40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400" y="5016500"/>
            <a:ext cx="8866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</a:rPr>
              <a:t>Јаков је </a:t>
            </a:r>
            <a:r>
              <a:rPr lang="sr-Cyrl-RS" sz="4000" b="1" dirty="0" smtClean="0">
                <a:solidFill>
                  <a:schemeClr val="bg1"/>
                </a:solidFill>
              </a:rPr>
              <a:t>поцепао  </a:t>
            </a:r>
            <a:r>
              <a:rPr lang="sr-Cyrl-RS" sz="4000" b="1" dirty="0" smtClean="0">
                <a:solidFill>
                  <a:schemeClr val="bg1"/>
                </a:solidFill>
              </a:rPr>
              <a:t>своју одјећу</a:t>
            </a:r>
          </a:p>
          <a:p>
            <a:r>
              <a:rPr lang="sr-Cyrl-RS" sz="4000" b="1" dirty="0">
                <a:solidFill>
                  <a:schemeClr val="bg1"/>
                </a:solidFill>
              </a:rPr>
              <a:t>и</a:t>
            </a:r>
            <a:r>
              <a:rPr lang="sr-Cyrl-RS" sz="4000" b="1" dirty="0" smtClean="0">
                <a:solidFill>
                  <a:schemeClr val="bg1"/>
                </a:solidFill>
              </a:rPr>
              <a:t> туговао.  Нико га није могао </a:t>
            </a:r>
            <a:r>
              <a:rPr lang="sr-Cyrl-RS" sz="4000" b="1" dirty="0" smtClean="0">
                <a:solidFill>
                  <a:schemeClr val="bg1"/>
                </a:solidFill>
              </a:rPr>
              <a:t>утешити</a:t>
            </a:r>
            <a:endParaRPr lang="sr-Cyrl-R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78300" y="101600"/>
            <a:ext cx="10929094" cy="21621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У Египту Јосифа је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купио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400" b="1" dirty="0" err="1" smtClean="0">
                <a:latin typeface="Times New Roman" pitchFamily="18" charset="0"/>
                <a:cs typeface="Times New Roman" pitchFamily="18" charset="0"/>
              </a:rPr>
              <a:t>Петефрије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altLang="zh-CN" sz="4002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sr-Cyrl-RS" altLang="zh-CN" sz="40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арски </a:t>
            </a:r>
            <a:r>
              <a:rPr lang="sr-Cyrl-RS" altLang="zh-CN" sz="4002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заповједник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746500" y="3035300"/>
            <a:ext cx="5467385" cy="357277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Петефрије је увидио да Јосиф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увек вредно 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да може имати 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поверења 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њега</a:t>
            </a:r>
            <a:endParaRPr lang="en-US" altLang="zh-CN" sz="40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Уводно обавештење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Сваки народ је у својој историји имао водеће личности. Ми Срби имамо низ таквих личности којих се радо сећамо и стално их помињемо. Тако су и Јевреји имали своје вође. Почели смо са првим вођом </a:t>
            </a:r>
            <a:r>
              <a:rPr lang="sr-Cyrl-RS" u="sng" dirty="0" smtClean="0"/>
              <a:t>Авраамом,</a:t>
            </a:r>
            <a:r>
              <a:rPr lang="sr-Cyrl-RS" dirty="0" smtClean="0"/>
              <a:t> затим смо говорили о </a:t>
            </a:r>
            <a:r>
              <a:rPr lang="sr-Cyrl-RS" u="sng" dirty="0" smtClean="0"/>
              <a:t>Исаку</a:t>
            </a:r>
            <a:r>
              <a:rPr lang="sr-Cyrl-RS" dirty="0" smtClean="0"/>
              <a:t> и његовим синовима </a:t>
            </a:r>
            <a:r>
              <a:rPr lang="sr-Cyrl-RS" u="sng" dirty="0" smtClean="0"/>
              <a:t>Исаву и Јакову</a:t>
            </a:r>
            <a:r>
              <a:rPr lang="sr-Cyrl-RS" dirty="0" smtClean="0"/>
              <a:t>. А данас ћемо говорити о Јаковљевом сину </a:t>
            </a:r>
            <a:r>
              <a:rPr lang="sr-Cyrl-RS" b="1" u="sng" dirty="0" smtClean="0"/>
              <a:t>Јосифу.</a:t>
            </a:r>
            <a:r>
              <a:rPr lang="sr-Cyrl-R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101601"/>
            <a:ext cx="6172200" cy="34830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Све што ти радиш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испада добро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рекао је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dirty="0" err="1" smtClean="0">
                <a:latin typeface="Times New Roman" pitchFamily="18" charset="0"/>
                <a:cs typeface="Times New Roman" pitchFamily="18" charset="0"/>
              </a:rPr>
              <a:t>Петефрије</a:t>
            </a: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  Јосифу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 једног дана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Бог је са тобом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“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5698676" cy="2867452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Желим да ми будеш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главни слуга</a:t>
            </a:r>
            <a:r>
              <a:rPr lang="sr-Cyrl-RS" altLang="zh-CN" sz="4002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и бринеш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се о свим мојим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пословима </a:t>
            </a:r>
            <a:endParaRPr lang="en-US" altLang="zh-CN" sz="4002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6999" y="3111500"/>
            <a:ext cx="4223913" cy="21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и</a:t>
            </a:r>
            <a:r>
              <a:rPr lang="sr-Cyrl-R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господар свих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мојих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слуга.</a:t>
            </a:r>
            <a:endParaRPr lang="en-US" altLang="zh-CN" sz="40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7968528" cy="40087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И сада као важан 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човек</a:t>
            </a:r>
            <a:r>
              <a:rPr lang="en-U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Јосиф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је био 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веран 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и послушан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Богу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endParaRPr lang="en-US" altLang="zh-CN" sz="44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>
                <a:solidFill>
                  <a:srgbClr val="FFFF00"/>
                </a:solidFill>
                <a:latin typeface="Comic Sans MS" pitchFamily="18" charset="0"/>
                <a:cs typeface="Times New Roman" pitchFamily="18" charset="0"/>
              </a:rPr>
              <a:t>н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Times New Roman" pitchFamily="18" charset="0"/>
              </a:rPr>
              <a:t>евоља је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>
                <a:solidFill>
                  <a:srgbClr val="FFFF00"/>
                </a:solidFill>
                <a:latin typeface="Comic Sans MS" pitchFamily="18" charset="0"/>
                <a:cs typeface="Times New Roman" pitchFamily="18" charset="0"/>
              </a:rPr>
              <a:t>з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Times New Roman" pitchFamily="18" charset="0"/>
              </a:rPr>
              <a:t>адесила 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Јосифа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5400"/>
            <a:ext cx="8803063" cy="259814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b="1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Петефријева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жена</a:t>
            </a:r>
            <a:r>
              <a:rPr lang="en-U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је била зла</a:t>
            </a:r>
            <a:r>
              <a:rPr lang="en-US" altLang="zh-CN" sz="48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Она је тражила од Јосифа да преузме мјесто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њеног мужа</a:t>
            </a:r>
            <a:r>
              <a:rPr lang="en-US" altLang="zh-CN" sz="40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101600"/>
            <a:ext cx="7692866" cy="21621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Jo</a:t>
            </a:r>
            <a:r>
              <a:rPr lang="sr-Cyrl-RS" altLang="zh-CN" sz="4002" b="1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сиф</a:t>
            </a:r>
            <a:r>
              <a:rPr lang="sr-Cyrl-R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је одбио</a:t>
            </a:r>
            <a:r>
              <a:rPr lang="en-US" altLang="zh-CN" sz="40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није хтио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ротив свог господара, али и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нити против Бога</a:t>
            </a:r>
            <a:endParaRPr lang="en-US" altLang="zh-CN" sz="40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Правоугаоник 4"/>
          <p:cNvSpPr/>
          <p:nvPr/>
        </p:nvSpPr>
        <p:spPr>
          <a:xfrm>
            <a:off x="131683" y="2288850"/>
            <a:ext cx="68516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0" b="1" dirty="0">
                <a:solidFill>
                  <a:srgbClr val="FFFF00"/>
                </a:solidFill>
                <a:latin typeface="Comic Sans MS" pitchFamily="18" charset="0"/>
                <a:cs typeface="Times New Roman" pitchFamily="18" charset="0"/>
              </a:rPr>
              <a:t>Када је она покушала да га </a:t>
            </a:r>
            <a:r>
              <a:rPr lang="sr-Cyrl-RS" altLang="zh-CN" sz="4000" b="1" dirty="0" smtClean="0">
                <a:solidFill>
                  <a:srgbClr val="FFFF00"/>
                </a:solidFill>
                <a:latin typeface="Comic Sans MS" pitchFamily="18" charset="0"/>
                <a:cs typeface="Times New Roman" pitchFamily="18" charset="0"/>
              </a:rPr>
              <a:t>натера</a:t>
            </a:r>
            <a:r>
              <a:rPr lang="sr-Cyrl-RS" altLang="zh-CN" sz="4000" b="1" dirty="0">
                <a:solidFill>
                  <a:srgbClr val="FFFF00"/>
                </a:solidFill>
                <a:latin typeface="Comic Sans MS" pitchFamily="18" charset="0"/>
                <a:cs typeface="Times New Roman" pitchFamily="18" charset="0"/>
              </a:rPr>
              <a:t>, </a:t>
            </a:r>
            <a:r>
              <a:rPr lang="sr-Cyrl-RS" altLang="zh-CN" sz="4000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он </a:t>
            </a:r>
            <a:r>
              <a:rPr lang="sr-Cyrl-RS" altLang="zh-CN" sz="40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побеже</a:t>
            </a:r>
            <a:r>
              <a:rPr lang="en-US" altLang="zh-CN" sz="4000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sr-Cyrl-RS" altLang="zh-CN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500"/>
              </a:lnSpc>
              <a:tabLst/>
            </a:pPr>
            <a:r>
              <a:rPr lang="en-US" altLang="zh-C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altLang="zh-CN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500"/>
              </a:lnSpc>
              <a:tabLst/>
            </a:pPr>
            <a:endParaRPr lang="sr-Cyrl-RS" altLang="zh-C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500"/>
              </a:lnSpc>
              <a:tabLst/>
            </a:pPr>
            <a:r>
              <a:rPr lang="sr-Cyrl-RS" altLang="zh-C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Али </a:t>
            </a:r>
            <a:r>
              <a:rPr lang="sr-Cyrl-RS" altLang="zh-C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ухвати </a:t>
            </a:r>
            <a:r>
              <a:rPr lang="sr-Cyrl-RS" altLang="zh-C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RS" altLang="zh-C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задржа </a:t>
            </a:r>
            <a:r>
              <a:rPr lang="sr-Cyrl-RS" altLang="zh-C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његов </a:t>
            </a:r>
            <a:r>
              <a:rPr lang="sr-Cyrl-RS" altLang="zh-CN" sz="44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огртач</a:t>
            </a:r>
            <a:r>
              <a:rPr lang="en-US" altLang="zh-CN" sz="4000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8222957" cy="19825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Твој роб ме је напао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b="1" dirty="0" smtClean="0">
                <a:latin typeface="Times New Roman" pitchFamily="18" charset="0"/>
                <a:cs typeface="Times New Roman" pitchFamily="18" charset="0"/>
              </a:rPr>
              <a:t>жалила се</a:t>
            </a:r>
            <a:endParaRPr lang="en-US" altLang="zh-CN" sz="4002" b="1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 err="1" smtClean="0">
                <a:latin typeface="Comic Sans MS" pitchFamily="18" charset="0"/>
                <a:cs typeface="Comic Sans MS" pitchFamily="18" charset="0"/>
              </a:rPr>
              <a:t>Петефријева</a:t>
            </a:r>
            <a:r>
              <a:rPr lang="sr-Cyrl-RS" altLang="zh-CN" sz="4002" b="1" dirty="0" smtClean="0">
                <a:latin typeface="Comic Sans MS" pitchFamily="18" charset="0"/>
                <a:cs typeface="Comic Sans MS" pitchFamily="18" charset="0"/>
              </a:rPr>
              <a:t> жена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Види</a:t>
            </a:r>
            <a:r>
              <a:rPr lang="en-US" altLang="zh-CN" sz="44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400" b="1" dirty="0" smtClean="0">
                <a:latin typeface="Times New Roman" pitchFamily="18" charset="0"/>
                <a:cs typeface="Times New Roman" pitchFamily="18" charset="0"/>
              </a:rPr>
              <a:t>ево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                 његовог 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102100" y="1320800"/>
            <a:ext cx="5058949" cy="7022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огртача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!"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4002" b="1" dirty="0" err="1" smtClean="0">
                <a:latin typeface="Times New Roman" pitchFamily="18" charset="0"/>
                <a:cs typeface="Times New Roman" pitchFamily="18" charset="0"/>
              </a:rPr>
              <a:t>Петефрије</a:t>
            </a:r>
            <a:endParaRPr lang="en-US" altLang="zh-CN" sz="4002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124200" y="1930400"/>
            <a:ext cx="4097275" cy="751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е био јако љут.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9012082" cy="1367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Можда је знао да његова жена лаже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Али је морао да учини нешто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4002" dirty="0" smtClean="0">
                <a:latin typeface="Times New Roman" pitchFamily="18" charset="0"/>
                <a:cs typeface="Times New Roman" pitchFamily="18" charset="0"/>
              </a:rPr>
              <a:t>Шта</a:t>
            </a:r>
            <a:endParaRPr lang="en-US" altLang="zh-CN" sz="40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971800" y="1320800"/>
            <a:ext cx="5410135" cy="751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 он могао урадити</a:t>
            </a:r>
            <a:r>
              <a:rPr lang="en-US" altLang="zh-CN" sz="40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101600"/>
            <a:ext cx="5757987" cy="7167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400" b="1" dirty="0" err="1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Петефрије</a:t>
            </a:r>
            <a:r>
              <a:rPr lang="sr-Cyrl-RS" altLang="zh-CN" sz="4400" b="1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 је бацио</a:t>
            </a:r>
            <a:endParaRPr lang="en-US" altLang="zh-CN" sz="4400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511300" y="711200"/>
            <a:ext cx="5496688" cy="382925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400" b="1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Јосифа у затвор</a:t>
            </a:r>
            <a:r>
              <a:rPr lang="en-US" altLang="zh-CN" sz="44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4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Мада није био крив</a:t>
            </a:r>
            <a:endParaRPr lang="en-US" altLang="zh-CN" sz="4400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en-US" altLang="zh-CN" sz="44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</a:t>
            </a:r>
            <a:r>
              <a:rPr lang="sr-Cyrl-RS" altLang="zh-CN" sz="4400" b="1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осиф</a:t>
            </a:r>
            <a:r>
              <a:rPr lang="sr-Cyrl-RS" altLang="zh-CN" sz="44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се није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4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жалио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400" b="1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</a:t>
            </a:r>
            <a:r>
              <a:rPr lang="sr-Cyrl-RS" altLang="zh-CN" sz="44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ити је био љут</a:t>
            </a:r>
            <a:endParaRPr lang="en-US" altLang="zh-CN" sz="4400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Наставак о Јосифу добићете идуће недеље!!!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Да закључимо: Јосиф је једанаести син Јаковљев. Отац га је много волео. Старија браћа су због тога била љубоморна и зато су одлучили да продају брата. Јосиф је продат као роб у Египат. Трудом и радом, Јосиф је постао угледна личност, али ипак му се десила невоља због које је завршио у затвору. Како ће се ослободити невоље сазнаћете идућег часа.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Обавештење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Надам се да редовно пратите лекције које вам шаљем. </a:t>
            </a:r>
          </a:p>
          <a:p>
            <a:r>
              <a:rPr lang="sr-Cyrl-RS" dirty="0" smtClean="0"/>
              <a:t>Током ових часова научићемо све важне личности јеврејског народа.</a:t>
            </a:r>
          </a:p>
          <a:p>
            <a:r>
              <a:rPr lang="sr-Cyrl-RS" dirty="0" smtClean="0"/>
              <a:t>Пишите у свеске редом лекције и по нешто о личностима које обрађујемо. </a:t>
            </a:r>
          </a:p>
          <a:p>
            <a:r>
              <a:rPr lang="sr-Cyrl-RS" dirty="0" smtClean="0"/>
              <a:t>Све вам шаљем лекције кроз презентације да би лакше запамтили догађаје које радимо.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74" y="63500"/>
            <a:ext cx="8087150" cy="27776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Јаковљеви синови нису били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задовољни 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зато што је Јосиф,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њихов најмлађи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b="1" dirty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рат био очев миљеник</a:t>
            </a:r>
            <a:r>
              <a:rPr lang="en-US" altLang="zh-CN" sz="40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7966925" cy="751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J</a:t>
            </a:r>
            <a:r>
              <a:rPr lang="sr-Cyrl-RS" altLang="zh-CN" sz="4002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осифова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браћа су се наљутила</a:t>
            </a: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711200"/>
            <a:ext cx="9244518" cy="21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4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када је он испричао њима своје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снове</a:t>
            </a:r>
            <a:r>
              <a:rPr lang="en-U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en-U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Мој сноп жита се усправи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високо      док  му се  други снопови</a:t>
            </a:r>
            <a:endParaRPr lang="en-US" altLang="zh-CN" sz="4002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626100" y="2540000"/>
            <a:ext cx="3048000" cy="7514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п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оклонише“</a:t>
            </a: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225055" y="3149600"/>
            <a:ext cx="2912657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sr-Cyrl-RS" altLang="zh-CN" sz="40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р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ече Јосиф</a:t>
            </a: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01600"/>
            <a:ext cx="8192948" cy="20723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Овај сан је значио да ће Јосиф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б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ити важнији него његова браћа.</a:t>
            </a: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200" y="6273800"/>
            <a:ext cx="533400" cy="558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0" y="101600"/>
            <a:ext cx="3369512" cy="7039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У </a:t>
            </a:r>
            <a:r>
              <a:rPr lang="sr-Cyrl-RS" altLang="zh-CN" sz="4002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Јосифовом</a:t>
            </a: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330700" y="805576"/>
            <a:ext cx="5493888" cy="145680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ругом сну он је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сањао сунце, </a:t>
            </a: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месец</a:t>
            </a: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774626" y="2335235"/>
            <a:ext cx="4389694" cy="21621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и 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звезде </a:t>
            </a:r>
            <a:r>
              <a:rPr lang="sr-Cyrl-RS" altLang="zh-CN" sz="4002" b="1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како се </a:t>
            </a: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поклонише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 њему.</a:t>
            </a:r>
            <a:r>
              <a:rPr lang="en-U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200" y="6273800"/>
            <a:ext cx="533400" cy="558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06900" y="83751"/>
            <a:ext cx="4682372" cy="4624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Због овог сна га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је чак и његов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4002" dirty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о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тац Јаков укорио</a:t>
            </a: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ер је мислио да 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о</a:t>
            </a: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н хоће да буде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већи од родитеља</a:t>
            </a:r>
          </a:p>
          <a:p>
            <a:pPr>
              <a:lnSpc>
                <a:spcPts val="4800"/>
              </a:lnSpc>
              <a:tabLst/>
            </a:pPr>
            <a:r>
              <a:rPr lang="sr-Cyrl-RS" altLang="zh-CN" sz="40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и браће.</a:t>
            </a:r>
            <a:endParaRPr lang="en-US" altLang="zh-CN" sz="40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101600"/>
            <a:ext cx="9377365" cy="28674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sr-Cyrl-RS" altLang="zh-CN" sz="28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ЈЕДНОГ ДАНА ЈАКОВ  ЈЕ ПОСЛАО  ЈОСИФА </a:t>
            </a:r>
          </a:p>
          <a:p>
            <a:pPr>
              <a:lnSpc>
                <a:spcPts val="5500"/>
              </a:lnSpc>
              <a:tabLst/>
            </a:pPr>
            <a:r>
              <a:rPr lang="sr-Cyrl-RS" altLang="zh-CN" sz="28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ТАМО </a:t>
            </a:r>
            <a:r>
              <a:rPr lang="sr-Cyrl-RS" altLang="zh-CN" sz="28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ГДЕ </a:t>
            </a:r>
            <a:r>
              <a:rPr lang="sr-Cyrl-RS" altLang="zh-CN" sz="28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СУ ЊЕГОВА БРАЋА ЧУВАЛА СТАДО. </a:t>
            </a:r>
            <a:r>
              <a:rPr lang="sr-Cyrl-R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КАДА СУ ВИДЈЕЛИ ДА ОН  ДОЛАЗИ</a:t>
            </a:r>
            <a:r>
              <a:rPr lang="sr-Cyrl-RS" altLang="zh-CN" sz="32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ПОЧЕЛИ СУ СЕ             ДОГОВАРАТИ ШТА ДА УРАДЕ  СА ЊИМ.</a:t>
            </a:r>
            <a:endParaRPr lang="en-US" altLang="zh-CN" sz="32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690</Words>
  <Application>Microsoft Office PowerPoint</Application>
  <PresentationFormat>Custom</PresentationFormat>
  <Paragraphs>132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Уводно обавештење</vt:lpstr>
      <vt:lpstr>Обавештење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Наставак о Јосифу добићете идуће недеље!!!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превео Драган Ђурић</dc:creator>
  <cp:lastModifiedBy>User</cp:lastModifiedBy>
  <cp:revision>47</cp:revision>
  <cp:lastPrinted>2011-05-20T18:15:23Z</cp:lastPrinted>
  <dcterms:created xsi:type="dcterms:W3CDTF">2006-08-16T00:00:00Z</dcterms:created>
  <dcterms:modified xsi:type="dcterms:W3CDTF">2020-03-28T18:06:24Z</dcterms:modified>
</cp:coreProperties>
</file>