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8" d="100"/>
          <a:sy n="78" d="100"/>
        </p:scale>
        <p:origin x="-114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A75E2-8E18-4FF8-B52C-CBA29E45AC89}" type="datetimeFigureOut">
              <a:rPr lang="en-US" smtClean="0"/>
              <a:t>3/18/2020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D6537-C832-45EE-B05E-3DC371F3599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28796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A75E2-8E18-4FF8-B52C-CBA29E45AC89}" type="datetimeFigureOut">
              <a:rPr lang="en-US" smtClean="0"/>
              <a:t>3/18/2020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D6537-C832-45EE-B05E-3DC371F3599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15828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A75E2-8E18-4FF8-B52C-CBA29E45AC89}" type="datetimeFigureOut">
              <a:rPr lang="en-US" smtClean="0"/>
              <a:t>3/18/2020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D6537-C832-45EE-B05E-3DC371F3599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3307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A75E2-8E18-4FF8-B52C-CBA29E45AC89}" type="datetimeFigureOut">
              <a:rPr lang="en-US" smtClean="0"/>
              <a:t>3/18/2020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D6537-C832-45EE-B05E-3DC371F3599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1072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A75E2-8E18-4FF8-B52C-CBA29E45AC89}" type="datetimeFigureOut">
              <a:rPr lang="en-US" smtClean="0"/>
              <a:t>3/18/2020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D6537-C832-45EE-B05E-3DC371F3599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99729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A75E2-8E18-4FF8-B52C-CBA29E45AC89}" type="datetimeFigureOut">
              <a:rPr lang="en-US" smtClean="0"/>
              <a:t>3/18/2020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D6537-C832-45EE-B05E-3DC371F3599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5126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A75E2-8E18-4FF8-B52C-CBA29E45AC89}" type="datetimeFigureOut">
              <a:rPr lang="en-US" smtClean="0"/>
              <a:t>3/18/2020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D6537-C832-45EE-B05E-3DC371F3599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27454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A75E2-8E18-4FF8-B52C-CBA29E45AC89}" type="datetimeFigureOut">
              <a:rPr lang="en-US" smtClean="0"/>
              <a:t>3/18/2020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D6537-C832-45EE-B05E-3DC371F3599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78718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A75E2-8E18-4FF8-B52C-CBA29E45AC89}" type="datetimeFigureOut">
              <a:rPr lang="en-US" smtClean="0"/>
              <a:t>3/18/2020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D6537-C832-45EE-B05E-3DC371F3599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38772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A75E2-8E18-4FF8-B52C-CBA29E45AC89}" type="datetimeFigureOut">
              <a:rPr lang="en-US" smtClean="0"/>
              <a:t>3/18/2020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D6537-C832-45EE-B05E-3DC371F3599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0064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A75E2-8E18-4FF8-B52C-CBA29E45AC89}" type="datetimeFigureOut">
              <a:rPr lang="en-US" smtClean="0"/>
              <a:t>3/18/2020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D6537-C832-45EE-B05E-3DC371F3599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2445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A75E2-8E18-4FF8-B52C-CBA29E45AC89}" type="datetimeFigureOut">
              <a:rPr lang="en-US" smtClean="0"/>
              <a:t>3/18/2020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9D6537-C832-45EE-B05E-3DC371F3599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3967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140968"/>
            <a:ext cx="7946687" cy="34661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9592" y="1977306"/>
            <a:ext cx="7772400" cy="1470025"/>
          </a:xfrm>
          <a:noFill/>
        </p:spPr>
        <p:txBody>
          <a:bodyPr>
            <a:noAutofit/>
          </a:bodyPr>
          <a:lstStyle/>
          <a:p>
            <a:r>
              <a:rPr lang="sr-Cyrl-BA" sz="6000" dirty="0" smtClean="0">
                <a:solidFill>
                  <a:schemeClr val="accent6">
                    <a:lumMod val="75000"/>
                  </a:schemeClr>
                </a:solidFill>
                <a:latin typeface="Cooper Black" panose="0208090404030B020404" pitchFamily="18" charset="0"/>
              </a:rPr>
              <a:t>Крсна слава код православних Срба</a:t>
            </a:r>
            <a:endParaRPr lang="en-US" sz="6000" dirty="0">
              <a:solidFill>
                <a:schemeClr val="accent6">
                  <a:lumMod val="75000"/>
                </a:schemeClr>
              </a:solidFill>
              <a:latin typeface="Cooper Black" panose="0208090404030B0204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068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BA" dirty="0" smtClean="0">
                <a:solidFill>
                  <a:schemeClr val="accent6">
                    <a:lumMod val="75000"/>
                  </a:schemeClr>
                </a:solidFill>
              </a:rPr>
              <a:t>Верује </a:t>
            </a:r>
            <a:r>
              <a:rPr lang="sr-Cyrl-BA" dirty="0" smtClean="0">
                <a:solidFill>
                  <a:schemeClr val="accent6">
                    <a:lumMod val="75000"/>
                  </a:schemeClr>
                </a:solidFill>
              </a:rPr>
              <a:t>се да их је Свети Сава </a:t>
            </a:r>
            <a:r>
              <a:rPr lang="sr-Cyrl-BA" dirty="0" smtClean="0">
                <a:solidFill>
                  <a:schemeClr val="accent6">
                    <a:lumMod val="75000"/>
                  </a:schemeClr>
                </a:solidFill>
              </a:rPr>
              <a:t>донео </a:t>
            </a:r>
            <a:r>
              <a:rPr lang="sr-Cyrl-BA" dirty="0" smtClean="0">
                <a:solidFill>
                  <a:schemeClr val="accent6">
                    <a:lumMod val="75000"/>
                  </a:schemeClr>
                </a:solidFill>
              </a:rPr>
              <a:t>у Србију и прилагодио породичном празновању.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772816"/>
            <a:ext cx="6920989" cy="4525963"/>
          </a:xfrm>
        </p:spPr>
      </p:pic>
    </p:spTree>
    <p:extLst>
      <p:ext uri="{BB962C8B-B14F-4D97-AF65-F5344CB8AC3E}">
        <p14:creationId xmlns:p14="http://schemas.microsoft.com/office/powerpoint/2010/main" val="1083575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BA" dirty="0" smtClean="0">
                <a:solidFill>
                  <a:schemeClr val="accent6">
                    <a:lumMod val="75000"/>
                  </a:schemeClr>
                </a:solidFill>
              </a:rPr>
              <a:t>Због тога је важно да се на дан крсне славе причешћујемо.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841692"/>
            <a:ext cx="5544616" cy="4158463"/>
          </a:xfrm>
        </p:spPr>
      </p:pic>
    </p:spTree>
    <p:extLst>
      <p:ext uri="{BB962C8B-B14F-4D97-AF65-F5344CB8AC3E}">
        <p14:creationId xmlns:p14="http://schemas.microsoft.com/office/powerpoint/2010/main" val="43566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BA" dirty="0" smtClean="0">
                <a:solidFill>
                  <a:schemeClr val="accent6">
                    <a:lumMod val="75000"/>
                  </a:schemeClr>
                </a:solidFill>
              </a:rPr>
              <a:t>Важно је да знамо да славска молитва и богослужење Цркве није магијско,него симболично.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1772816"/>
            <a:ext cx="3832820" cy="4864323"/>
          </a:xfrm>
        </p:spPr>
      </p:pic>
    </p:spTree>
    <p:extLst>
      <p:ext uri="{BB962C8B-B14F-4D97-AF65-F5344CB8AC3E}">
        <p14:creationId xmlns:p14="http://schemas.microsoft.com/office/powerpoint/2010/main" val="1947858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BA" dirty="0" smtClean="0">
                <a:solidFill>
                  <a:schemeClr val="accent6">
                    <a:lumMod val="75000"/>
                  </a:schemeClr>
                </a:solidFill>
              </a:rPr>
              <a:t>Ми у молитви показујемо у </a:t>
            </a:r>
            <a:r>
              <a:rPr lang="sr-Cyrl-BA" dirty="0" smtClean="0">
                <a:solidFill>
                  <a:schemeClr val="accent6">
                    <a:lumMod val="75000"/>
                  </a:schemeClr>
                </a:solidFill>
              </a:rPr>
              <a:t>кога</a:t>
            </a:r>
            <a:r>
              <a:rPr lang="sr-Cyrl-BA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sr-Cyrl-BA" dirty="0" smtClean="0">
                <a:solidFill>
                  <a:schemeClr val="accent6">
                    <a:lumMod val="75000"/>
                  </a:schemeClr>
                </a:solidFill>
              </a:rPr>
              <a:t>верујемо.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420888"/>
            <a:ext cx="4480301" cy="3129211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2492896"/>
            <a:ext cx="3024336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846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764704"/>
            <a:ext cx="8229600" cy="1143000"/>
          </a:xfrm>
        </p:spPr>
        <p:txBody>
          <a:bodyPr numCol="1">
            <a:normAutofit fontScale="90000"/>
          </a:bodyPr>
          <a:lstStyle/>
          <a:p>
            <a:r>
              <a:rPr lang="sr-Cyrl-BA" dirty="0" smtClean="0">
                <a:solidFill>
                  <a:schemeClr val="accent6">
                    <a:lumMod val="75000"/>
                  </a:schemeClr>
                </a:solidFill>
              </a:rPr>
              <a:t>Славски колач који се реже и прелива вином симбол је Христа, који нас позива у цркву, на Причешће.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284984"/>
            <a:ext cx="4337006" cy="283691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6727" y="2492896"/>
            <a:ext cx="3541737" cy="3827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082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BA" dirty="0" smtClean="0">
                <a:solidFill>
                  <a:schemeClr val="accent6">
                    <a:lumMod val="75000"/>
                  </a:schemeClr>
                </a:solidFill>
              </a:rPr>
              <a:t>Славска </a:t>
            </a:r>
            <a:r>
              <a:rPr lang="sr-Cyrl-BA" dirty="0" smtClean="0">
                <a:solidFill>
                  <a:schemeClr val="accent6">
                    <a:lumMod val="75000"/>
                  </a:schemeClr>
                </a:solidFill>
              </a:rPr>
              <a:t>свећа </a:t>
            </a:r>
            <a:r>
              <a:rPr lang="sr-Cyrl-BA" dirty="0" smtClean="0">
                <a:solidFill>
                  <a:schemeClr val="accent6">
                    <a:lumMod val="75000"/>
                  </a:schemeClr>
                </a:solidFill>
              </a:rPr>
              <a:t>нас </a:t>
            </a:r>
            <a:r>
              <a:rPr lang="sr-Cyrl-BA" dirty="0" smtClean="0">
                <a:solidFill>
                  <a:schemeClr val="accent6">
                    <a:lumMod val="75000"/>
                  </a:schemeClr>
                </a:solidFill>
              </a:rPr>
              <a:t>подсећа </a:t>
            </a:r>
            <a:r>
              <a:rPr lang="sr-Cyrl-BA" dirty="0" smtClean="0">
                <a:solidFill>
                  <a:schemeClr val="accent6">
                    <a:lumMod val="75000"/>
                  </a:schemeClr>
                </a:solidFill>
              </a:rPr>
              <a:t>да је Христос </a:t>
            </a:r>
            <a:r>
              <a:rPr lang="sr-Cyrl-BA" dirty="0" smtClean="0">
                <a:solidFill>
                  <a:schemeClr val="accent6">
                    <a:lumMod val="75000"/>
                  </a:schemeClr>
                </a:solidFill>
              </a:rPr>
              <a:t>светлост свету</a:t>
            </a:r>
            <a:r>
              <a:rPr lang="sr-Cyrl-BA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348880"/>
            <a:ext cx="1805032" cy="30480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1916832"/>
            <a:ext cx="5174887" cy="338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815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BA" dirty="0" smtClean="0">
                <a:solidFill>
                  <a:schemeClr val="accent6">
                    <a:lumMod val="75000"/>
                  </a:schemeClr>
                </a:solidFill>
              </a:rPr>
              <a:t>Кувано жито (кољиво) треба да припреми свако ко слави.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2276872"/>
            <a:ext cx="5581650" cy="3952875"/>
          </a:xfrm>
        </p:spPr>
      </p:pic>
    </p:spTree>
    <p:extLst>
      <p:ext uri="{BB962C8B-B14F-4D97-AF65-F5344CB8AC3E}">
        <p14:creationId xmlns:p14="http://schemas.microsoft.com/office/powerpoint/2010/main" val="1423709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sr-Cyrl-BA" dirty="0" smtClean="0">
                <a:solidFill>
                  <a:schemeClr val="accent6">
                    <a:lumMod val="75000"/>
                  </a:schemeClr>
                </a:solidFill>
              </a:rPr>
              <a:t>Жито је симбол наше </a:t>
            </a:r>
            <a:r>
              <a:rPr lang="sr-Cyrl-BA" dirty="0" smtClean="0">
                <a:solidFill>
                  <a:schemeClr val="accent6">
                    <a:lumMod val="75000"/>
                  </a:schemeClr>
                </a:solidFill>
              </a:rPr>
              <a:t>вере </a:t>
            </a:r>
            <a:r>
              <a:rPr lang="sr-Cyrl-BA" dirty="0" smtClean="0">
                <a:solidFill>
                  <a:schemeClr val="accent6">
                    <a:lumMod val="75000"/>
                  </a:schemeClr>
                </a:solidFill>
              </a:rPr>
              <a:t>у </a:t>
            </a:r>
            <a:r>
              <a:rPr lang="sr-Cyrl-BA" dirty="0" smtClean="0">
                <a:solidFill>
                  <a:schemeClr val="accent6">
                    <a:lumMod val="75000"/>
                  </a:schemeClr>
                </a:solidFill>
              </a:rPr>
              <a:t>Васкрсење </a:t>
            </a:r>
            <a:r>
              <a:rPr lang="sr-Cyrl-BA" dirty="0" smtClean="0">
                <a:solidFill>
                  <a:schemeClr val="accent6">
                    <a:lumMod val="75000"/>
                  </a:schemeClr>
                </a:solidFill>
              </a:rPr>
              <a:t>и припрема се у славу </a:t>
            </a:r>
            <a:r>
              <a:rPr lang="sr-Cyrl-BA" dirty="0" smtClean="0">
                <a:solidFill>
                  <a:schemeClr val="accent6">
                    <a:lumMod val="75000"/>
                  </a:schemeClr>
                </a:solidFill>
              </a:rPr>
              <a:t>Божју, </a:t>
            </a:r>
            <a:r>
              <a:rPr lang="sr-Cyrl-BA" dirty="0" smtClean="0">
                <a:solidFill>
                  <a:schemeClr val="accent6">
                    <a:lumMod val="75000"/>
                  </a:schemeClr>
                </a:solidFill>
              </a:rPr>
              <a:t>у част светог и у спомен преминулих предака.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636912"/>
            <a:ext cx="6801310" cy="3589859"/>
          </a:xfrm>
        </p:spPr>
      </p:pic>
    </p:spTree>
    <p:extLst>
      <p:ext uri="{BB962C8B-B14F-4D97-AF65-F5344CB8AC3E}">
        <p14:creationId xmlns:p14="http://schemas.microsoft.com/office/powerpoint/2010/main" val="956467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BA" dirty="0" smtClean="0">
                <a:solidFill>
                  <a:schemeClr val="accent6">
                    <a:lumMod val="75000"/>
                  </a:schemeClr>
                </a:solidFill>
              </a:rPr>
              <a:t>Уколико </a:t>
            </a:r>
            <a:r>
              <a:rPr lang="sr-Cyrl-BA" dirty="0" smtClean="0">
                <a:solidFill>
                  <a:schemeClr val="accent6">
                    <a:lumMod val="75000"/>
                  </a:schemeClr>
                </a:solidFill>
              </a:rPr>
              <a:t>се крсна слава слави у току поста, </a:t>
            </a:r>
            <a:r>
              <a:rPr lang="sr-Cyrl-BA" dirty="0" smtClean="0">
                <a:solidFill>
                  <a:schemeClr val="accent6">
                    <a:lumMod val="75000"/>
                  </a:schemeClr>
                </a:solidFill>
              </a:rPr>
              <a:t>средом </a:t>
            </a:r>
            <a:r>
              <a:rPr lang="sr-Cyrl-BA" dirty="0" smtClean="0">
                <a:solidFill>
                  <a:schemeClr val="accent6">
                    <a:lumMod val="75000"/>
                  </a:schemeClr>
                </a:solidFill>
              </a:rPr>
              <a:t>или петком, </a:t>
            </a:r>
            <a:r>
              <a:rPr lang="sr-Cyrl-BA" dirty="0" smtClean="0">
                <a:solidFill>
                  <a:schemeClr val="accent6">
                    <a:lumMod val="75000"/>
                  </a:schemeClr>
                </a:solidFill>
              </a:rPr>
              <a:t>подразумева </a:t>
            </a:r>
            <a:r>
              <a:rPr lang="sr-Cyrl-BA" dirty="0" smtClean="0">
                <a:solidFill>
                  <a:schemeClr val="accent6">
                    <a:lumMod val="75000"/>
                  </a:schemeClr>
                </a:solidFill>
              </a:rPr>
              <a:t>се да се пости. 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844824"/>
            <a:ext cx="6919188" cy="4525963"/>
          </a:xfrm>
        </p:spPr>
      </p:pic>
    </p:spTree>
    <p:extLst>
      <p:ext uri="{BB962C8B-B14F-4D97-AF65-F5344CB8AC3E}">
        <p14:creationId xmlns:p14="http://schemas.microsoft.com/office/powerpoint/2010/main" val="105212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9675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sr-Cyrl-BA" dirty="0" smtClean="0">
                <a:solidFill>
                  <a:schemeClr val="accent6">
                    <a:lumMod val="75000"/>
                  </a:schemeClr>
                </a:solidFill>
              </a:rPr>
              <a:t>Свети које славимо строго су се држали молитве, поста и </a:t>
            </a:r>
            <a:r>
              <a:rPr lang="sr-Cyrl-BA" dirty="0" smtClean="0">
                <a:solidFill>
                  <a:schemeClr val="accent6">
                    <a:lumMod val="75000"/>
                  </a:schemeClr>
                </a:solidFill>
              </a:rPr>
              <a:t>дела </a:t>
            </a:r>
            <a:r>
              <a:rPr lang="sr-Cyrl-BA" dirty="0" smtClean="0">
                <a:solidFill>
                  <a:schemeClr val="accent6">
                    <a:lumMod val="75000"/>
                  </a:schemeClr>
                </a:solidFill>
              </a:rPr>
              <a:t>милосрђа. Да би њихове молитве биле на наше здравље и спасење,ми треба да се трудимо да будемо као они.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284984"/>
            <a:ext cx="3024336" cy="334523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3252258"/>
            <a:ext cx="3024336" cy="3356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732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BA" dirty="0" smtClean="0">
                <a:solidFill>
                  <a:schemeClr val="accent6">
                    <a:lumMod val="75000"/>
                  </a:schemeClr>
                </a:solidFill>
                <a:latin typeface="Cooper Black" panose="0208090404030B020404" pitchFamily="18" charset="0"/>
              </a:rPr>
              <a:t>Крсна слава повезује породични живот и заједничко богослужење Цркве</a:t>
            </a:r>
            <a:r>
              <a:rPr lang="sr-Cyrl-BA" dirty="0" smtClean="0">
                <a:solidFill>
                  <a:schemeClr val="accent6">
                    <a:lumMod val="75000"/>
                  </a:schemeClr>
                </a:solidFill>
              </a:rPr>
              <a:t>-Свету Литургију.</a:t>
            </a:r>
            <a:endParaRPr lang="en-US" dirty="0">
              <a:solidFill>
                <a:schemeClr val="accent6">
                  <a:lumMod val="75000"/>
                </a:schemeClr>
              </a:solidFill>
              <a:latin typeface="Cooper Black" panose="0208090404030B0204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2204864"/>
            <a:ext cx="6045200" cy="3737223"/>
          </a:xfrm>
        </p:spPr>
      </p:pic>
    </p:spTree>
    <p:extLst>
      <p:ext uri="{BB962C8B-B14F-4D97-AF65-F5344CB8AC3E}">
        <p14:creationId xmlns:p14="http://schemas.microsoft.com/office/powerpoint/2010/main" val="1369526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sr-Cyrl-BA" dirty="0" smtClean="0">
                <a:solidFill>
                  <a:schemeClr val="accent6">
                    <a:lumMod val="75000"/>
                  </a:schemeClr>
                </a:solidFill>
              </a:rPr>
              <a:t>Свака српска православна породица,заједница и </a:t>
            </a:r>
            <a:r>
              <a:rPr lang="sr-Cyrl-BA" dirty="0" smtClean="0">
                <a:solidFill>
                  <a:schemeClr val="accent6">
                    <a:lumMod val="75000"/>
                  </a:schemeClr>
                </a:solidFill>
              </a:rPr>
              <a:t>парохија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sr-Cyrl-RS" dirty="0" smtClean="0">
                <a:solidFill>
                  <a:schemeClr val="accent6">
                    <a:lumMod val="75000"/>
                  </a:schemeClr>
                </a:solidFill>
              </a:rPr>
              <a:t>славе</a:t>
            </a:r>
            <a:r>
              <a:rPr lang="sr-Cyrl-BA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sr-Cyrl-BA" dirty="0" smtClean="0">
                <a:solidFill>
                  <a:schemeClr val="accent6">
                    <a:lumMod val="75000"/>
                  </a:schemeClr>
                </a:solidFill>
              </a:rPr>
              <a:t>свог светог или више њих,који се за њих моле пред Богом. 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2492896"/>
            <a:ext cx="4021038" cy="4021038"/>
          </a:xfrm>
        </p:spPr>
      </p:pic>
    </p:spTree>
    <p:extLst>
      <p:ext uri="{BB962C8B-B14F-4D97-AF65-F5344CB8AC3E}">
        <p14:creationId xmlns:p14="http://schemas.microsoft.com/office/powerpoint/2010/main" val="2315551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BA" dirty="0" smtClean="0">
                <a:solidFill>
                  <a:schemeClr val="accent6">
                    <a:lumMod val="75000"/>
                  </a:schemeClr>
                </a:solidFill>
              </a:rPr>
              <a:t>Срби славе крсну славу од када су постали хришћани.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50" y="1648619"/>
            <a:ext cx="6667500" cy="4429125"/>
          </a:xfrm>
        </p:spPr>
      </p:pic>
    </p:spTree>
    <p:extLst>
      <p:ext uri="{BB962C8B-B14F-4D97-AF65-F5344CB8AC3E}">
        <p14:creationId xmlns:p14="http://schemas.microsoft.com/office/powerpoint/2010/main" val="2325970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BA" dirty="0" smtClean="0">
                <a:solidFill>
                  <a:schemeClr val="accent6">
                    <a:lumMod val="75000"/>
                  </a:schemeClr>
                </a:solidFill>
              </a:rPr>
              <a:t>Слава је молитвено </a:t>
            </a:r>
            <a:r>
              <a:rPr lang="sr-Cyrl-BA" dirty="0" smtClean="0">
                <a:solidFill>
                  <a:schemeClr val="accent6">
                    <a:lumMod val="75000"/>
                  </a:schemeClr>
                </a:solidFill>
              </a:rPr>
              <a:t>сећање </a:t>
            </a:r>
            <a:r>
              <a:rPr lang="sr-Cyrl-BA" dirty="0" smtClean="0">
                <a:solidFill>
                  <a:schemeClr val="accent6">
                    <a:lumMod val="75000"/>
                  </a:schemeClr>
                </a:solidFill>
              </a:rPr>
              <a:t>на дан када се одређена породица крстила у далекој прошлости.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2060848"/>
            <a:ext cx="5472608" cy="4176464"/>
          </a:xfrm>
        </p:spPr>
      </p:pic>
    </p:spTree>
    <p:extLst>
      <p:ext uri="{BB962C8B-B14F-4D97-AF65-F5344CB8AC3E}">
        <p14:creationId xmlns:p14="http://schemas.microsoft.com/office/powerpoint/2010/main" val="2328863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sr-Cyrl-BA" dirty="0" smtClean="0">
                <a:solidFill>
                  <a:schemeClr val="accent6">
                    <a:lumMod val="75000"/>
                  </a:schemeClr>
                </a:solidFill>
              </a:rPr>
              <a:t>Православни мисионари,људи  који су ширили хришћанску </a:t>
            </a:r>
            <a:r>
              <a:rPr lang="sr-Cyrl-BA" dirty="0" smtClean="0">
                <a:solidFill>
                  <a:schemeClr val="accent6">
                    <a:lumMod val="75000"/>
                  </a:schemeClr>
                </a:solidFill>
              </a:rPr>
              <a:t>веру</a:t>
            </a:r>
            <a:r>
              <a:rPr lang="sr-Cyrl-BA" dirty="0" smtClean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sr-Cyrl-BA" dirty="0" smtClean="0">
                <a:solidFill>
                  <a:schemeClr val="accent6">
                    <a:lumMod val="75000"/>
                  </a:schemeClr>
                </a:solidFill>
              </a:rPr>
              <a:t>хтели </a:t>
            </a:r>
            <a:r>
              <a:rPr lang="sr-Cyrl-BA" dirty="0" smtClean="0">
                <a:solidFill>
                  <a:schemeClr val="accent6">
                    <a:lumMod val="75000"/>
                  </a:schemeClr>
                </a:solidFill>
              </a:rPr>
              <a:t>су да утврде српска племена и породице у православљу.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2564904"/>
            <a:ext cx="4438352" cy="3557265"/>
          </a:xfrm>
        </p:spPr>
      </p:pic>
    </p:spTree>
    <p:extLst>
      <p:ext uri="{BB962C8B-B14F-4D97-AF65-F5344CB8AC3E}">
        <p14:creationId xmlns:p14="http://schemas.microsoft.com/office/powerpoint/2010/main" val="557796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sr-Cyrl-BA" dirty="0" smtClean="0"/>
              <a:t>  </a:t>
            </a:r>
            <a:r>
              <a:rPr lang="sr-Cyrl-BA" dirty="0" smtClean="0">
                <a:solidFill>
                  <a:schemeClr val="accent6">
                    <a:lumMod val="75000"/>
                  </a:schemeClr>
                </a:solidFill>
              </a:rPr>
              <a:t>Они су због тога </a:t>
            </a:r>
            <a:r>
              <a:rPr lang="sr-Cyrl-BA" dirty="0" smtClean="0">
                <a:solidFill>
                  <a:schemeClr val="accent6">
                    <a:lumMod val="75000"/>
                  </a:schemeClr>
                </a:solidFill>
              </a:rPr>
              <a:t>замењивали </a:t>
            </a:r>
            <a:r>
              <a:rPr lang="sr-Cyrl-BA" dirty="0" smtClean="0">
                <a:solidFill>
                  <a:schemeClr val="accent6">
                    <a:lumMod val="75000"/>
                  </a:schemeClr>
                </a:solidFill>
              </a:rPr>
              <a:t>паганске богове правим Богом,Пресветом Богородицом и светима.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564904"/>
            <a:ext cx="6128126" cy="3921299"/>
          </a:xfrm>
        </p:spPr>
      </p:pic>
    </p:spTree>
    <p:extLst>
      <p:ext uri="{BB962C8B-B14F-4D97-AF65-F5344CB8AC3E}">
        <p14:creationId xmlns:p14="http://schemas.microsoft.com/office/powerpoint/2010/main" val="460150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BA" dirty="0" smtClean="0">
                <a:solidFill>
                  <a:schemeClr val="accent6">
                    <a:lumMod val="75000"/>
                  </a:schemeClr>
                </a:solidFill>
              </a:rPr>
              <a:t>Славска молитва </a:t>
            </a:r>
            <a:r>
              <a:rPr lang="sr-Cyrl-BA" dirty="0" smtClean="0">
                <a:solidFill>
                  <a:schemeClr val="accent6">
                    <a:lumMod val="75000"/>
                  </a:schemeClr>
                </a:solidFill>
              </a:rPr>
              <a:t>подсећа </a:t>
            </a:r>
            <a:r>
              <a:rPr lang="sr-Cyrl-BA" dirty="0" smtClean="0">
                <a:solidFill>
                  <a:schemeClr val="accent6">
                    <a:lumMod val="75000"/>
                  </a:schemeClr>
                </a:solidFill>
              </a:rPr>
              <a:t>на молитве у трпезаријама манастира Свете Горе.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844824"/>
            <a:ext cx="7391400" cy="4457700"/>
          </a:xfrm>
        </p:spPr>
      </p:pic>
    </p:spTree>
    <p:extLst>
      <p:ext uri="{BB962C8B-B14F-4D97-AF65-F5344CB8AC3E}">
        <p14:creationId xmlns:p14="http://schemas.microsoft.com/office/powerpoint/2010/main" val="1200585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83671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sr-Cyrl-BA" dirty="0" smtClean="0">
                <a:solidFill>
                  <a:schemeClr val="accent6">
                    <a:lumMod val="75000"/>
                  </a:schemeClr>
                </a:solidFill>
              </a:rPr>
              <a:t>Ове молитве се </a:t>
            </a:r>
            <a:r>
              <a:rPr lang="sr-Cyrl-BA" dirty="0" smtClean="0">
                <a:solidFill>
                  <a:schemeClr val="accent6">
                    <a:lumMod val="75000"/>
                  </a:schemeClr>
                </a:solidFill>
              </a:rPr>
              <a:t>певањем </a:t>
            </a:r>
            <a:r>
              <a:rPr lang="sr-Cyrl-BA" dirty="0" smtClean="0">
                <a:solidFill>
                  <a:schemeClr val="accent6">
                    <a:lumMod val="75000"/>
                  </a:schemeClr>
                </a:solidFill>
              </a:rPr>
              <a:t>свечаних </a:t>
            </a:r>
            <a:r>
              <a:rPr lang="sr-Cyrl-BA" dirty="0" smtClean="0">
                <a:solidFill>
                  <a:schemeClr val="accent6">
                    <a:lumMod val="75000"/>
                  </a:schemeClr>
                </a:solidFill>
              </a:rPr>
              <a:t>песама,кађењем </a:t>
            </a:r>
            <a:r>
              <a:rPr lang="sr-Cyrl-BA" dirty="0" smtClean="0">
                <a:solidFill>
                  <a:schemeClr val="accent6">
                    <a:lumMod val="75000"/>
                  </a:schemeClr>
                </a:solidFill>
              </a:rPr>
              <a:t>и припремањем посебног </a:t>
            </a:r>
            <a:r>
              <a:rPr lang="sr-Cyrl-BA" dirty="0" smtClean="0">
                <a:solidFill>
                  <a:schemeClr val="accent6">
                    <a:lumMod val="75000"/>
                  </a:schemeClr>
                </a:solidFill>
              </a:rPr>
              <a:t>хлеба</a:t>
            </a:r>
            <a:r>
              <a:rPr lang="sr-Cyrl-BA" dirty="0" smtClean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sr-Cyrl-BA" dirty="0" smtClean="0">
                <a:solidFill>
                  <a:schemeClr val="accent6">
                    <a:lumMod val="75000"/>
                  </a:schemeClr>
                </a:solidFill>
              </a:rPr>
              <a:t>обављају после </a:t>
            </a:r>
            <a:r>
              <a:rPr lang="sr-Cyrl-BA" dirty="0" smtClean="0">
                <a:solidFill>
                  <a:schemeClr val="accent6">
                    <a:lumMod val="75000"/>
                  </a:schemeClr>
                </a:solidFill>
              </a:rPr>
              <a:t>сваке </a:t>
            </a:r>
            <a:r>
              <a:rPr lang="sr-Cyrl-BA" dirty="0" smtClean="0">
                <a:solidFill>
                  <a:schemeClr val="accent6">
                    <a:lumMod val="75000"/>
                  </a:schemeClr>
                </a:solidFill>
              </a:rPr>
              <a:t>недеље </a:t>
            </a:r>
            <a:r>
              <a:rPr lang="sr-Cyrl-BA" dirty="0" smtClean="0">
                <a:solidFill>
                  <a:schemeClr val="accent6">
                    <a:lumMod val="75000"/>
                  </a:schemeClr>
                </a:solidFill>
              </a:rPr>
              <a:t>и празичне Литургије.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3140968"/>
            <a:ext cx="5760720" cy="3309957"/>
          </a:xfrm>
        </p:spPr>
      </p:pic>
    </p:spTree>
    <p:extLst>
      <p:ext uri="{BB962C8B-B14F-4D97-AF65-F5344CB8AC3E}">
        <p14:creationId xmlns:p14="http://schemas.microsoft.com/office/powerpoint/2010/main" val="414017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</TotalTime>
  <Words>290</Words>
  <Application>Microsoft Office PowerPoint</Application>
  <PresentationFormat>On-screen Show (4:3)</PresentationFormat>
  <Paragraphs>19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Крсна слава код православних Срба</vt:lpstr>
      <vt:lpstr>Крсна слава повезује породични живот и заједничко богослужење Цркве-Свету Литургију.</vt:lpstr>
      <vt:lpstr>Свака српска православна породица,заједница и парохија славе свог светог или више њих,који се за њих моле пред Богом. </vt:lpstr>
      <vt:lpstr>Срби славе крсну славу од када су постали хришћани.</vt:lpstr>
      <vt:lpstr>Слава је молитвено сећање на дан када се одређена породица крстила у далекој прошлости.</vt:lpstr>
      <vt:lpstr>Православни мисионари,људи  који су ширили хришћанску веру, хтели су да утврде српска племена и породице у православљу.</vt:lpstr>
      <vt:lpstr>  Они су због тога замењивали паганске богове правим Богом,Пресветом Богородицом и светима.</vt:lpstr>
      <vt:lpstr>Славска молитва подсећа на молитве у трпезаријама манастира Свете Горе.</vt:lpstr>
      <vt:lpstr>Ове молитве се певањем свечаних песама,кађењем и припремањем посебног хлеба, обављају после сваке недеље и празичне Литургије.</vt:lpstr>
      <vt:lpstr>Верује се да их је Свети Сава донео у Србију и прилагодио породичном празновању.</vt:lpstr>
      <vt:lpstr>Због тога је важно да се на дан крсне славе причешћујемо.</vt:lpstr>
      <vt:lpstr>Важно је да знамо да славска молитва и богослужење Цркве није магијско,него симболично.</vt:lpstr>
      <vt:lpstr>Ми у молитви показујемо у кога верујемо.</vt:lpstr>
      <vt:lpstr>Славски колач који се реже и прелива вином симбол је Христа, који нас позива у цркву, на Причешће.</vt:lpstr>
      <vt:lpstr>Славска свећа нас подсећа да је Христос светлост свету.</vt:lpstr>
      <vt:lpstr>Кувано жито (кољиво) треба да припреми свако ко слави.</vt:lpstr>
      <vt:lpstr>Жито је симбол наше вере у Васкрсење и припрема се у славу Божју, у част светог и у спомен преминулих предака.</vt:lpstr>
      <vt:lpstr>Уколико се крсна слава слави у току поста, средом или петком, подразумева се да се пости. </vt:lpstr>
      <vt:lpstr>Свети које славимо строго су се држали молитве, поста и дела милосрђа. Да би њихове молитве биле на наше здравље и спасење,ми треба да се трудимо да будемо као они.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Крсна слава код православних Срба</dc:title>
  <dc:creator>Milica</dc:creator>
  <cp:lastModifiedBy>User</cp:lastModifiedBy>
  <cp:revision>12</cp:revision>
  <dcterms:created xsi:type="dcterms:W3CDTF">2017-02-25T09:45:21Z</dcterms:created>
  <dcterms:modified xsi:type="dcterms:W3CDTF">2020-03-18T19:39:34Z</dcterms:modified>
</cp:coreProperties>
</file>