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78" d="100"/>
          <a:sy n="78" d="100"/>
        </p:scale>
        <p:origin x="-111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65D0E-FA1F-4A6B-98E3-7B8B0D42B269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BF36-02A3-452A-8D07-E18C9E6F6F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enadvukajlovic1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001056" cy="3357586"/>
          </a:xfrm>
        </p:spPr>
        <p:txBody>
          <a:bodyPr>
            <a:normAutofit fontScale="90000"/>
          </a:bodyPr>
          <a:lstStyle/>
          <a:p>
            <a:r>
              <a:rPr lang="sr-Cyrl-BA" b="1" dirty="0" smtClean="0">
                <a:latin typeface="BatangChe" pitchFamily="49" charset="-127"/>
                <a:ea typeface="BatangChe" pitchFamily="49" charset="-127"/>
              </a:rPr>
              <a:t>ИСТОРИЈА  ИСАКА И ЈАКОВА:</a:t>
            </a:r>
            <a:br>
              <a:rPr lang="sr-Cyrl-BA" b="1" dirty="0" smtClean="0">
                <a:latin typeface="BatangChe" pitchFamily="49" charset="-127"/>
                <a:ea typeface="BatangChe" pitchFamily="49" charset="-127"/>
              </a:rPr>
            </a:br>
            <a:r>
              <a:rPr lang="sr-Cyrl-BA" b="1" dirty="0" smtClean="0">
                <a:latin typeface="BatangChe" pitchFamily="49" charset="-127"/>
                <a:ea typeface="BatangChe" pitchFamily="49" charset="-127"/>
              </a:rPr>
              <a:t>У сваком  роду </a:t>
            </a:r>
            <a:r>
              <a:rPr lang="sr-Cyrl-BA" b="1" dirty="0" smtClean="0">
                <a:latin typeface="BatangChe" pitchFamily="49" charset="-127"/>
                <a:ea typeface="BatangChe" pitchFamily="49" charset="-127"/>
              </a:rPr>
              <a:t>Завет  </a:t>
            </a:r>
            <a:r>
              <a:rPr lang="sr-Cyrl-BA" b="1" dirty="0" smtClean="0">
                <a:latin typeface="BatangChe" pitchFamily="49" charset="-127"/>
                <a:ea typeface="BatangChe" pitchFamily="49" charset="-127"/>
              </a:rPr>
              <a:t>се  обнавља</a:t>
            </a:r>
            <a:endParaRPr lang="en-US" b="1" dirty="0"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БОРБА СА БОГОМ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После </a:t>
            </a:r>
            <a:r>
              <a:rPr lang="sr-Cyrl-BA" dirty="0" smtClean="0">
                <a:latin typeface="Franklin Gothic Medium Cond" pitchFamily="34" charset="0"/>
              </a:rPr>
              <a:t>много година Јаков се вратио у домовину и тражио помирење са братом </a:t>
            </a:r>
            <a:r>
              <a:rPr lang="sr-Cyrl-BA" dirty="0" smtClean="0">
                <a:latin typeface="Franklin Gothic Medium Cond" pitchFamily="34" charset="0"/>
              </a:rPr>
              <a:t>Исавом;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Пре </a:t>
            </a:r>
            <a:r>
              <a:rPr lang="sr-Cyrl-BA" dirty="0" smtClean="0">
                <a:latin typeface="Franklin Gothic Medium Cond" pitchFamily="34" charset="0"/>
              </a:rPr>
              <a:t>него што је отишао борио се са неким </a:t>
            </a:r>
            <a:r>
              <a:rPr lang="sr-Cyrl-BA" dirty="0" smtClean="0">
                <a:latin typeface="Franklin Gothic Medium Cond" pitchFamily="34" charset="0"/>
              </a:rPr>
              <a:t>човеком;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Јаков је имао </a:t>
            </a:r>
            <a:r>
              <a:rPr lang="sr-Cyrl-BA" dirty="0" smtClean="0">
                <a:latin typeface="Franklin Gothic Medium Cond" pitchFamily="34" charset="0"/>
              </a:rPr>
              <a:t>осећај </a:t>
            </a:r>
            <a:r>
              <a:rPr lang="sr-Cyrl-BA" dirty="0" smtClean="0">
                <a:latin typeface="Franklin Gothic Medium Cond" pitchFamily="34" charset="0"/>
              </a:rPr>
              <a:t>да је тај </a:t>
            </a:r>
            <a:r>
              <a:rPr lang="sr-Cyrl-BA" dirty="0" smtClean="0">
                <a:latin typeface="Franklin Gothic Medium Cond" pitchFamily="34" charset="0"/>
              </a:rPr>
              <a:t>човек </a:t>
            </a:r>
            <a:r>
              <a:rPr lang="sr-Cyrl-BA" dirty="0" smtClean="0">
                <a:latin typeface="Franklin Gothic Medium Cond" pitchFamily="34" charset="0"/>
              </a:rPr>
              <a:t>много јачи од </a:t>
            </a:r>
            <a:r>
              <a:rPr lang="sr-Cyrl-BA" dirty="0" smtClean="0">
                <a:latin typeface="Franklin Gothic Medium Cond" pitchFamily="34" charset="0"/>
              </a:rPr>
              <a:t>њега;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Јаков га није пустио све док га </a:t>
            </a:r>
            <a:r>
              <a:rPr lang="sr-Cyrl-BA" dirty="0" smtClean="0">
                <a:latin typeface="Franklin Gothic Medium Cond" pitchFamily="34" charset="0"/>
              </a:rPr>
              <a:t>овај није благословио.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ИЗРАИЉЦИ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Јаков је схватио да је тај </a:t>
            </a:r>
            <a:r>
              <a:rPr lang="sr-Cyrl-BA" dirty="0" smtClean="0">
                <a:latin typeface="Franklin Gothic Medium Cond" pitchFamily="34" charset="0"/>
              </a:rPr>
              <a:t>човек </a:t>
            </a:r>
            <a:r>
              <a:rPr lang="sr-Cyrl-BA" dirty="0" smtClean="0">
                <a:latin typeface="Franklin Gothic Medium Cond" pitchFamily="34" charset="0"/>
              </a:rPr>
              <a:t>заправо био </a:t>
            </a:r>
            <a:r>
              <a:rPr lang="sr-Cyrl-BA" dirty="0" smtClean="0">
                <a:latin typeface="Franklin Gothic Medium Cond" pitchFamily="34" charset="0"/>
              </a:rPr>
              <a:t>Бог;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Бог је </a:t>
            </a:r>
            <a:r>
              <a:rPr lang="sr-Cyrl-BA" dirty="0" smtClean="0">
                <a:latin typeface="Franklin Gothic Medium Cond" pitchFamily="34" charset="0"/>
              </a:rPr>
              <a:t>тада </a:t>
            </a:r>
            <a:r>
              <a:rPr lang="sr-Cyrl-BA" dirty="0" smtClean="0">
                <a:latin typeface="Franklin Gothic Medium Cond" pitchFamily="34" charset="0"/>
              </a:rPr>
              <a:t>дао Јакову име Израиљ (Онај који се рвао са Богом</a:t>
            </a:r>
            <a:r>
              <a:rPr lang="sr-Cyrl-BA" dirty="0" smtClean="0">
                <a:latin typeface="Franklin Gothic Medium Cond" pitchFamily="34" charset="0"/>
              </a:rPr>
              <a:t>); 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Јеврејски се народ од тада </a:t>
            </a:r>
            <a:r>
              <a:rPr lang="sr-Cyrl-BA" dirty="0" smtClean="0">
                <a:latin typeface="Franklin Gothic Medium Cond" pitchFamily="34" charset="0"/>
              </a:rPr>
              <a:t>назива Израиљцима;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Јаков се </a:t>
            </a:r>
            <a:r>
              <a:rPr lang="sr-Cyrl-BA" dirty="0" smtClean="0">
                <a:latin typeface="Franklin Gothic Medium Cond" pitchFamily="34" charset="0"/>
              </a:rPr>
              <a:t>након тога сусрео </a:t>
            </a:r>
            <a:r>
              <a:rPr lang="sr-Cyrl-BA" dirty="0" smtClean="0">
                <a:latin typeface="Franklin Gothic Medium Cond" pitchFamily="34" charset="0"/>
              </a:rPr>
              <a:t>са Исавом те му је Исав </a:t>
            </a:r>
            <a:r>
              <a:rPr lang="sr-Cyrl-BA" dirty="0" smtClean="0">
                <a:latin typeface="Franklin Gothic Medium Cond" pitchFamily="34" charset="0"/>
              </a:rPr>
              <a:t>опростио!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ЈАКОВЉЕВА </a:t>
            </a:r>
            <a:r>
              <a:rPr lang="sr-Cyrl-BA" dirty="0" smtClean="0">
                <a:latin typeface="Gungsuh" pitchFamily="18" charset="-127"/>
                <a:ea typeface="Gungsuh" pitchFamily="18" charset="-127"/>
              </a:rPr>
              <a:t>ДЕЦА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Cyrl-BA" sz="3600" dirty="0" smtClean="0">
                <a:latin typeface="Franklin Gothic Medium Cond" pitchFamily="34" charset="0"/>
              </a:rPr>
              <a:t>Јаков је имао дванаест </a:t>
            </a:r>
            <a:r>
              <a:rPr lang="sr-Cyrl-BA" sz="3600" dirty="0" smtClean="0">
                <a:latin typeface="Franklin Gothic Medium Cond" pitchFamily="34" charset="0"/>
              </a:rPr>
              <a:t>синова </a:t>
            </a:r>
            <a:r>
              <a:rPr lang="sr-Cyrl-BA" sz="3600" dirty="0" smtClean="0">
                <a:latin typeface="Franklin Gothic Medium Cond" pitchFamily="34" charset="0"/>
              </a:rPr>
              <a:t>а  њихова имена су: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Рувим 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Симеон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Левије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Јуда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Исахар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Завулон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Дан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Нефталим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Гад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Асир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Јосиф</a:t>
            </a:r>
          </a:p>
          <a:p>
            <a:r>
              <a:rPr lang="sr-Cyrl-BA" sz="3600" dirty="0" smtClean="0">
                <a:latin typeface="Franklin Gothic Medium Cond" pitchFamily="34" charset="0"/>
              </a:rPr>
              <a:t>Венијамин </a:t>
            </a:r>
          </a:p>
          <a:p>
            <a:pPr>
              <a:buNone/>
            </a:pPr>
            <a:r>
              <a:rPr lang="sr-Cyrl-BA" sz="3600" dirty="0" smtClean="0">
                <a:latin typeface="Franklin Gothic Medium Cond" pitchFamily="34" charset="0"/>
              </a:rPr>
              <a:t>Од ових синова је произашло дванаест </a:t>
            </a:r>
            <a:r>
              <a:rPr lang="sr-Cyrl-BA" sz="3600" dirty="0" smtClean="0">
                <a:latin typeface="Franklin Gothic Medium Cond" pitchFamily="34" charset="0"/>
              </a:rPr>
              <a:t>колена,племена </a:t>
            </a:r>
            <a:r>
              <a:rPr lang="sr-Cyrl-BA" sz="3600" dirty="0" smtClean="0">
                <a:latin typeface="Franklin Gothic Medium Cond" pitchFamily="34" charset="0"/>
              </a:rPr>
              <a:t>израиљског народа </a:t>
            </a:r>
            <a:r>
              <a:rPr lang="sr-Cyrl-BA" sz="3600" dirty="0" smtClean="0">
                <a:latin typeface="Franklin Gothic Medium Cond" pitchFamily="34" charset="0"/>
              </a:rPr>
              <a:t>.</a:t>
            </a:r>
            <a:endParaRPr lang="sr-Cyrl-BA" sz="36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Памтимо и пишемо у свеске:  Авраам и Саара имају сина Исака;</a:t>
            </a:r>
          </a:p>
          <a:p>
            <a:r>
              <a:rPr lang="sr-Cyrl-RS" dirty="0" smtClean="0"/>
              <a:t>Исак и његова жена Ревека имају синове Исава и Јакова. </a:t>
            </a:r>
          </a:p>
          <a:p>
            <a:r>
              <a:rPr lang="sr-Cyrl-RS" dirty="0" smtClean="0"/>
              <a:t>Јаков ће имати дванаесторицу синова од којих ћемо учити о последњој двојици – Венијамину и Јосифу. Дакле Јаков са Рахиљом има два сина - Венијамина и Јосифа.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ОБАВЕШТЕЊЕ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Надам се да сте сви одгледали „Супер књигу“ епизоду број 2 у којој се говорило о Аврааму и његовом сину Исаку. Поред одгледане епизоде имали сте и презентацију о Аврааму.</a:t>
            </a:r>
          </a:p>
          <a:p>
            <a:r>
              <a:rPr lang="sr-Cyrl-RS" dirty="0" smtClean="0"/>
              <a:t>У свескама запишите: Родоначелник Јеврејског народа био је Авраам. Са супругом Сааром имао је сина Исака.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ИСАК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>
                <a:latin typeface="Franklin Gothic Medium Cond" pitchFamily="34" charset="0"/>
              </a:rPr>
              <a:t>Исак је био други </a:t>
            </a:r>
            <a:r>
              <a:rPr lang="sr-Cyrl-BA" dirty="0" smtClean="0">
                <a:latin typeface="Franklin Gothic Medium Cond" pitchFamily="34" charset="0"/>
              </a:rPr>
              <a:t>старозаветни патријарх;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Име је добио по томе што се Сара </a:t>
            </a:r>
            <a:r>
              <a:rPr lang="sr-Cyrl-BA" dirty="0" smtClean="0">
                <a:latin typeface="Franklin Gothic Medium Cond" pitchFamily="34" charset="0"/>
              </a:rPr>
              <a:t>см</a:t>
            </a:r>
            <a:r>
              <a:rPr lang="en-US" dirty="0" err="1" smtClean="0">
                <a:latin typeface="Franklin Gothic Medium Cond" pitchFamily="34" charset="0"/>
              </a:rPr>
              <a:t>ej</a:t>
            </a:r>
            <a:r>
              <a:rPr lang="sr-Cyrl-BA" dirty="0" smtClean="0">
                <a:latin typeface="Franklin Gothic Medium Cond" pitchFamily="34" charset="0"/>
              </a:rPr>
              <a:t>ала </a:t>
            </a:r>
            <a:r>
              <a:rPr lang="sr-Cyrl-BA" dirty="0" smtClean="0">
                <a:latin typeface="Franklin Gothic Medium Cond" pitchFamily="34" charset="0"/>
              </a:rPr>
              <a:t>Божијем </a:t>
            </a:r>
            <a:r>
              <a:rPr lang="sr-Cyrl-BA" dirty="0" smtClean="0">
                <a:latin typeface="Franklin Gothic Medium Cond" pitchFamily="34" charset="0"/>
              </a:rPr>
              <a:t>обећа</a:t>
            </a:r>
            <a:r>
              <a:rPr lang="sr-Cyrl-RS" dirty="0" smtClean="0">
                <a:latin typeface="Franklin Gothic Medium Cond" pitchFamily="34" charset="0"/>
              </a:rPr>
              <a:t>њ</a:t>
            </a:r>
            <a:r>
              <a:rPr lang="sr-Cyrl-BA" dirty="0" smtClean="0">
                <a:latin typeface="Franklin Gothic Medium Cond" pitchFamily="34" charset="0"/>
              </a:rPr>
              <a:t>у </a:t>
            </a:r>
            <a:r>
              <a:rPr lang="sr-Cyrl-BA" dirty="0" smtClean="0">
                <a:latin typeface="Franklin Gothic Medium Cond" pitchFamily="34" charset="0"/>
              </a:rPr>
              <a:t>да ће јој подарити сина у </a:t>
            </a:r>
            <a:r>
              <a:rPr lang="sr-Cyrl-BA" dirty="0" smtClean="0">
                <a:latin typeface="Franklin Gothic Medium Cond" pitchFamily="34" charset="0"/>
              </a:rPr>
              <a:t>њеној старости;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Његово име значи </a:t>
            </a:r>
            <a:r>
              <a:rPr lang="sr-Cyrl-BA" dirty="0" smtClean="0">
                <a:latin typeface="Franklin Gothic Medium Cond" pitchFamily="34" charset="0"/>
              </a:rPr>
              <a:t>„</a:t>
            </a:r>
            <a:r>
              <a:rPr lang="sr-Cyrl-BA" dirty="0" smtClean="0">
                <a:latin typeface="Franklin Gothic Medium Cond" pitchFamily="34" charset="0"/>
              </a:rPr>
              <a:t>смех’’; 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Био је једини син Аврама и </a:t>
            </a:r>
            <a:r>
              <a:rPr lang="sr-Cyrl-BA" dirty="0" smtClean="0">
                <a:latin typeface="Franklin Gothic Medium Cond" pitchFamily="34" charset="0"/>
              </a:rPr>
              <a:t>Саре.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ИСАК КАО ЖРТВА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Бог заповеда </a:t>
            </a:r>
            <a:r>
              <a:rPr lang="sr-Cyrl-BA" dirty="0" smtClean="0">
                <a:latin typeface="Franklin Gothic Medium Cond" pitchFamily="34" charset="0"/>
              </a:rPr>
              <a:t>Авраму да принесе Исака, који је тада имао 20 година, као жртву на брду </a:t>
            </a:r>
            <a:r>
              <a:rPr lang="sr-Cyrl-BA" dirty="0" smtClean="0">
                <a:latin typeface="Franklin Gothic Medium Cond" pitchFamily="34" charset="0"/>
              </a:rPr>
              <a:t>Морија;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Овај догађај у јеврејској традицији назван је </a:t>
            </a:r>
            <a:r>
              <a:rPr lang="sr-Cyrl-BA" dirty="0" smtClean="0">
                <a:latin typeface="Franklin Gothic Medium Cond" pitchFamily="34" charset="0"/>
              </a:rPr>
              <a:t>„</a:t>
            </a:r>
            <a:r>
              <a:rPr lang="sr-Cyrl-BA" dirty="0" smtClean="0">
                <a:latin typeface="Franklin Gothic Medium Cond" pitchFamily="34" charset="0"/>
              </a:rPr>
              <a:t>везивање</a:t>
            </a:r>
            <a:r>
              <a:rPr lang="sr-Cyrl-BA" dirty="0" smtClean="0">
                <a:latin typeface="Franklin Gothic Medium Cond" pitchFamily="34" charset="0"/>
              </a:rPr>
              <a:t>’’</a:t>
            </a:r>
          </a:p>
          <a:p>
            <a:r>
              <a:rPr lang="sr-Cyrl-BA" dirty="0" smtClean="0">
                <a:latin typeface="Franklin Gothic Medium Cond" pitchFamily="34" charset="0"/>
              </a:rPr>
              <a:t>Иако је знао да ће бити жртвован,није се </a:t>
            </a:r>
            <a:r>
              <a:rPr lang="sr-Cyrl-BA" dirty="0" smtClean="0">
                <a:latin typeface="Franklin Gothic Medium Cond" pitchFamily="34" charset="0"/>
              </a:rPr>
              <a:t>опирао; 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Господ шаље анђела да заузтави </a:t>
            </a:r>
            <a:r>
              <a:rPr lang="sr-Cyrl-BA" dirty="0" smtClean="0">
                <a:latin typeface="Franklin Gothic Medium Cond" pitchFamily="34" charset="0"/>
              </a:rPr>
              <a:t>жртвовање;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Аврам је жртвовао овна </a:t>
            </a:r>
            <a:r>
              <a:rPr lang="sr-Cyrl-BA" dirty="0" smtClean="0">
                <a:latin typeface="Franklin Gothic Medium Cond" pitchFamily="34" charset="0"/>
              </a:rPr>
              <a:t>уместо Исака. 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r>
              <a:rPr lang="sr-Cyrl-BA" dirty="0" smtClean="0">
                <a:latin typeface="Franklin Gothic Medium Cond" pitchFamily="34" charset="0"/>
              </a:rPr>
              <a:t>Жртвовање прворођене </a:t>
            </a:r>
            <a:r>
              <a:rPr lang="sr-Cyrl-BA" dirty="0" smtClean="0">
                <a:latin typeface="Franklin Gothic Medium Cond" pitchFamily="34" charset="0"/>
              </a:rPr>
              <a:t>деце </a:t>
            </a:r>
            <a:r>
              <a:rPr lang="sr-Cyrl-BA" dirty="0" smtClean="0">
                <a:latin typeface="Franklin Gothic Medium Cond" pitchFamily="34" charset="0"/>
              </a:rPr>
              <a:t>боговима је тада била честа појава у том </a:t>
            </a:r>
            <a:r>
              <a:rPr lang="sr-Cyrl-BA" dirty="0" smtClean="0">
                <a:latin typeface="Franklin Gothic Medium Cond" pitchFamily="34" charset="0"/>
              </a:rPr>
              <a:t>делу света у многобожачким религијама; 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Исак се оженио Ревеком која му је родила синове : Исава и </a:t>
            </a:r>
            <a:r>
              <a:rPr lang="sr-Cyrl-BA" dirty="0" smtClean="0">
                <a:latin typeface="Franklin Gothic Medium Cond" pitchFamily="34" charset="0"/>
              </a:rPr>
              <a:t>Јакова; 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После </a:t>
            </a:r>
            <a:r>
              <a:rPr lang="sr-Cyrl-BA" dirty="0" smtClean="0">
                <a:latin typeface="Franklin Gothic Medium Cond" pitchFamily="34" charset="0"/>
              </a:rPr>
              <a:t>Аврамове смрти Исак је добио велико </a:t>
            </a:r>
            <a:r>
              <a:rPr lang="sr-Cyrl-BA" dirty="0" smtClean="0">
                <a:latin typeface="Franklin Gothic Medium Cond" pitchFamily="34" charset="0"/>
              </a:rPr>
              <a:t>богатство.</a:t>
            </a:r>
            <a:endParaRPr lang="sr-Cyrl-BA" dirty="0" smtClean="0">
              <a:latin typeface="Franklin Gothic Medium Con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ОБАВЕШТЕЊЕ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Сада одгледајте „Супер књигу“, епизоду број 3. Епизода говори о Исаковим синовима Исаву и Јакову. Након одгледане епизоде наставите читање слајдова.</a:t>
            </a:r>
          </a:p>
          <a:p>
            <a:r>
              <a:rPr lang="sr-Cyrl-RS" dirty="0" smtClean="0"/>
              <a:t>За све што вам није јасно пишите ми на мејл </a:t>
            </a:r>
            <a:r>
              <a:rPr lang="en-US" smtClean="0">
                <a:hlinkClick r:id="rId2"/>
              </a:rPr>
              <a:t>nenadvukajlovic1@gmail.com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Gungsuh" pitchFamily="18" charset="-127"/>
                <a:ea typeface="Gungsuh" pitchFamily="18" charset="-127"/>
              </a:rPr>
              <a:t>СУКОБ БРАЋЕ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Исав није имао </a:t>
            </a:r>
            <a:r>
              <a:rPr lang="sr-Cyrl-BA" dirty="0" smtClean="0">
                <a:latin typeface="Franklin Gothic Medium Cond" pitchFamily="34" charset="0"/>
              </a:rPr>
              <a:t>поштовање </a:t>
            </a:r>
            <a:r>
              <a:rPr lang="sr-Cyrl-BA" dirty="0" smtClean="0">
                <a:latin typeface="Franklin Gothic Medium Cond" pitchFamily="34" charset="0"/>
              </a:rPr>
              <a:t>за обичаје својих </a:t>
            </a:r>
            <a:r>
              <a:rPr lang="sr-Cyrl-BA" dirty="0" smtClean="0">
                <a:latin typeface="Franklin Gothic Medium Cond" pitchFamily="34" charset="0"/>
              </a:rPr>
              <a:t>предака;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Своје првородство је продао Јакову за тањир </a:t>
            </a:r>
            <a:r>
              <a:rPr lang="sr-Cyrl-BA" dirty="0" smtClean="0">
                <a:latin typeface="Franklin Gothic Medium Cond" pitchFamily="34" charset="0"/>
              </a:rPr>
              <a:t>сочива;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Старији син је био </a:t>
            </a:r>
            <a:r>
              <a:rPr lang="sr-Cyrl-BA" dirty="0" smtClean="0">
                <a:latin typeface="Franklin Gothic Medium Cond" pitchFamily="34" charset="0"/>
              </a:rPr>
              <a:t>наследник </a:t>
            </a:r>
            <a:r>
              <a:rPr lang="sr-Cyrl-BA" dirty="0" smtClean="0">
                <a:latin typeface="Franklin Gothic Medium Cond" pitchFamily="34" charset="0"/>
              </a:rPr>
              <a:t>свога оца и тако је требало да Исав </a:t>
            </a:r>
            <a:r>
              <a:rPr lang="sr-Cyrl-BA" dirty="0" smtClean="0">
                <a:latin typeface="Franklin Gothic Medium Cond" pitchFamily="34" charset="0"/>
              </a:rPr>
              <a:t>наследи Исака;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Када је Исак </a:t>
            </a:r>
            <a:r>
              <a:rPr lang="sr-Cyrl-BA" dirty="0" smtClean="0">
                <a:latin typeface="Franklin Gothic Medium Cond" pitchFamily="34" charset="0"/>
              </a:rPr>
              <a:t>остарио, </a:t>
            </a:r>
            <a:r>
              <a:rPr lang="sr-Cyrl-BA" dirty="0" smtClean="0">
                <a:latin typeface="Franklin Gothic Medium Cond" pitchFamily="34" charset="0"/>
              </a:rPr>
              <a:t>Ревека га је преварила како би благослов првородства добио Јаков умјесто </a:t>
            </a:r>
            <a:r>
              <a:rPr lang="sr-Cyrl-BA" dirty="0" smtClean="0">
                <a:latin typeface="Franklin Gothic Medium Cond" pitchFamily="34" charset="0"/>
              </a:rPr>
              <a:t>Исав.Исав </a:t>
            </a:r>
            <a:r>
              <a:rPr lang="sr-Cyrl-BA" dirty="0" smtClean="0">
                <a:latin typeface="Franklin Gothic Medium Cond" pitchFamily="34" charset="0"/>
              </a:rPr>
              <a:t>је био љут,Јаков је почео </a:t>
            </a:r>
            <a:r>
              <a:rPr lang="sr-Cyrl-BA" dirty="0" smtClean="0">
                <a:latin typeface="Franklin Gothic Medium Cond" pitchFamily="34" charset="0"/>
              </a:rPr>
              <a:t>живети </a:t>
            </a:r>
            <a:r>
              <a:rPr lang="sr-Cyrl-BA" dirty="0" smtClean="0">
                <a:latin typeface="Franklin Gothic Medium Cond" pitchFamily="34" charset="0"/>
              </a:rPr>
              <a:t>са ујаком Лаваном и почео се бавити сточарством.Касније се оженио и стекао дванаест синова и једну </a:t>
            </a:r>
            <a:r>
              <a:rPr lang="sr-Cyrl-BA" dirty="0" smtClean="0">
                <a:latin typeface="Franklin Gothic Medium Cond" pitchFamily="34" charset="0"/>
              </a:rPr>
              <a:t>кћерку.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>
                <a:latin typeface="Gungsuh" pitchFamily="18" charset="-127"/>
                <a:ea typeface="Gungsuh" pitchFamily="18" charset="-127"/>
              </a:rPr>
              <a:t>Л</a:t>
            </a:r>
            <a:r>
              <a:rPr lang="sr-Cyrl-BA" dirty="0" smtClean="0">
                <a:latin typeface="Gungsuh" pitchFamily="18" charset="-127"/>
                <a:ea typeface="Gungsuh" pitchFamily="18" charset="-127"/>
              </a:rPr>
              <a:t>ЕСТВИЦА </a:t>
            </a:r>
            <a:r>
              <a:rPr lang="sr-Cyrl-BA" dirty="0" smtClean="0">
                <a:latin typeface="Gungsuh" pitchFamily="18" charset="-127"/>
                <a:ea typeface="Gungsuh" pitchFamily="18" charset="-127"/>
              </a:rPr>
              <a:t>ЈАКОВЉЕВА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Бежећи </a:t>
            </a:r>
            <a:r>
              <a:rPr lang="sr-Cyrl-BA" dirty="0" smtClean="0">
                <a:latin typeface="Franklin Gothic Medium Cond" pitchFamily="34" charset="0"/>
              </a:rPr>
              <a:t>од брата Јаков је сањао необичан сан о </a:t>
            </a:r>
            <a:r>
              <a:rPr lang="sr-Cyrl-BA" dirty="0" smtClean="0">
                <a:latin typeface="Franklin Gothic Medium Cond" pitchFamily="34" charset="0"/>
              </a:rPr>
              <a:t>лествици </a:t>
            </a:r>
            <a:r>
              <a:rPr lang="sr-Cyrl-BA" dirty="0" smtClean="0">
                <a:latin typeface="Franklin Gothic Medium Cond" pitchFamily="34" charset="0"/>
              </a:rPr>
              <a:t>која је својим врхом додиривала небо, а по њој су се </a:t>
            </a:r>
            <a:r>
              <a:rPr lang="sr-Cyrl-BA" dirty="0" smtClean="0">
                <a:latin typeface="Franklin Gothic Medium Cond" pitchFamily="34" charset="0"/>
              </a:rPr>
              <a:t>пели </a:t>
            </a:r>
            <a:r>
              <a:rPr lang="sr-Cyrl-BA" dirty="0" smtClean="0">
                <a:latin typeface="Franklin Gothic Medium Cond" pitchFamily="34" charset="0"/>
              </a:rPr>
              <a:t>и спуштали анђели </a:t>
            </a:r>
            <a:r>
              <a:rPr lang="sr-Cyrl-BA" dirty="0" smtClean="0">
                <a:latin typeface="Franklin Gothic Medium Cond" pitchFamily="34" charset="0"/>
              </a:rPr>
              <a:t>Божији;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На врху </a:t>
            </a:r>
            <a:r>
              <a:rPr lang="sr-Cyrl-BA" dirty="0" smtClean="0">
                <a:latin typeface="Franklin Gothic Medium Cond" pitchFamily="34" charset="0"/>
              </a:rPr>
              <a:t>лествица </a:t>
            </a:r>
            <a:r>
              <a:rPr lang="sr-Cyrl-BA" dirty="0" smtClean="0">
                <a:latin typeface="Franklin Gothic Medium Cond" pitchFamily="34" charset="0"/>
              </a:rPr>
              <a:t>је стајао Господ који му је рекао да ће :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latin typeface="Franklin Gothic Medium Cond" pitchFamily="34" charset="0"/>
              </a:rPr>
              <a:t> Му дати земљу на којој спава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latin typeface="Franklin Gothic Medium Cond" pitchFamily="34" charset="0"/>
              </a:rPr>
              <a:t>Његових </a:t>
            </a:r>
            <a:r>
              <a:rPr lang="sr-Cyrl-BA" dirty="0" smtClean="0">
                <a:latin typeface="Franklin Gothic Medium Cond" pitchFamily="34" charset="0"/>
              </a:rPr>
              <a:t>наследника биће </a:t>
            </a:r>
            <a:r>
              <a:rPr lang="sr-Cyrl-BA" dirty="0" smtClean="0">
                <a:latin typeface="Franklin Gothic Medium Cond" pitchFamily="34" charset="0"/>
              </a:rPr>
              <a:t>као </a:t>
            </a:r>
            <a:r>
              <a:rPr lang="sr-Cyrl-BA" dirty="0" smtClean="0">
                <a:latin typeface="Franklin Gothic Medium Cond" pitchFamily="34" charset="0"/>
              </a:rPr>
              <a:t>„</a:t>
            </a:r>
            <a:r>
              <a:rPr lang="sr-Cyrl-BA" dirty="0" smtClean="0">
                <a:latin typeface="Franklin Gothic Medium Cond" pitchFamily="34" charset="0"/>
              </a:rPr>
              <a:t>песка </a:t>
            </a:r>
            <a:r>
              <a:rPr lang="sr-Cyrl-BA" dirty="0" smtClean="0">
                <a:latin typeface="Franklin Gothic Medium Cond" pitchFamily="34" charset="0"/>
              </a:rPr>
              <a:t>на земљи’’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latin typeface="Franklin Gothic Medium Cond" pitchFamily="34" charset="0"/>
              </a:rPr>
              <a:t>У његовом потомству </a:t>
            </a:r>
            <a:r>
              <a:rPr lang="sr-Cyrl-BA" dirty="0" smtClean="0">
                <a:latin typeface="Franklin Gothic Medium Cond" pitchFamily="34" charset="0"/>
              </a:rPr>
              <a:t>благословиће се </a:t>
            </a:r>
            <a:r>
              <a:rPr lang="sr-Cyrl-BA" dirty="0" smtClean="0">
                <a:latin typeface="Franklin Gothic Medium Cond" pitchFamily="34" charset="0"/>
              </a:rPr>
              <a:t>сви народи на </a:t>
            </a:r>
            <a:r>
              <a:rPr lang="sr-Cyrl-BA" dirty="0" smtClean="0">
                <a:latin typeface="Franklin Gothic Medium Cond" pitchFamily="34" charset="0"/>
              </a:rPr>
              <a:t>земљи.</a:t>
            </a:r>
            <a:endParaRPr lang="sr-Cyrl-BA" dirty="0" smtClean="0">
              <a:latin typeface="Franklin Gothic Medium Cond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Cyrl-BA" dirty="0" smtClean="0">
                <a:latin typeface="Franklin Gothic Medium Cond" pitchFamily="34" charset="0"/>
              </a:rPr>
              <a:t>Када се Јаков пробудио узео је камен који му је послужио као  јастук,усправио га и прелио уљем и назвао то мјесто Ветиљ ( Кућа Божија</a:t>
            </a:r>
            <a:r>
              <a:rPr lang="sr-Cyrl-BA" dirty="0" smtClean="0">
                <a:latin typeface="Franklin Gothic Medium Cond" pitchFamily="34" charset="0"/>
              </a:rPr>
              <a:t>);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 smtClean="0">
                <a:latin typeface="Franklin Gothic Medium Cond" pitchFamily="34" charset="0"/>
              </a:rPr>
              <a:t>Под потомством његовим, кроз које се благосиљају сви народи, </a:t>
            </a:r>
            <a:r>
              <a:rPr lang="sr-Cyrl-BA" dirty="0" smtClean="0">
                <a:latin typeface="Franklin Gothic Medium Cond" pitchFamily="34" charset="0"/>
              </a:rPr>
              <a:t>подразумева </a:t>
            </a:r>
            <a:r>
              <a:rPr lang="sr-Cyrl-BA" dirty="0" smtClean="0">
                <a:latin typeface="Franklin Gothic Medium Cond" pitchFamily="34" charset="0"/>
              </a:rPr>
              <a:t>се </a:t>
            </a:r>
            <a:r>
              <a:rPr lang="sr-Cyrl-BA" dirty="0" smtClean="0">
                <a:latin typeface="Franklin Gothic Medium Cond" pitchFamily="34" charset="0"/>
              </a:rPr>
              <a:t>Спаситељ-Исус Христос.</a:t>
            </a:r>
            <a:endParaRPr lang="sr-Cyrl-BA" dirty="0" smtClean="0">
              <a:latin typeface="Franklin Gothic Medium Cond" pitchFamily="34" charset="0"/>
            </a:endParaRPr>
          </a:p>
          <a:p>
            <a:r>
              <a:rPr lang="sr-Cyrl-BA" dirty="0">
                <a:latin typeface="Franklin Gothic Medium Cond" pitchFamily="34" charset="0"/>
              </a:rPr>
              <a:t>Л</a:t>
            </a:r>
            <a:r>
              <a:rPr lang="sr-Cyrl-BA" dirty="0" smtClean="0">
                <a:latin typeface="Franklin Gothic Medium Cond" pitchFamily="34" charset="0"/>
              </a:rPr>
              <a:t>ествица </a:t>
            </a:r>
            <a:r>
              <a:rPr lang="sr-Cyrl-BA" dirty="0" smtClean="0">
                <a:latin typeface="Franklin Gothic Medium Cond" pitchFamily="34" charset="0"/>
              </a:rPr>
              <a:t>која сједињује небо и земљу, осликава Богородицу, кроз коју  се Син Божији родио и сишао на земљу ради спасења </a:t>
            </a:r>
            <a:r>
              <a:rPr lang="sr-Cyrl-BA" dirty="0" smtClean="0">
                <a:latin typeface="Franklin Gothic Medium Cond" pitchFamily="34" charset="0"/>
              </a:rPr>
              <a:t>људи. 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641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ИСТОРИЈА  ИСАКА И ЈАКОВА: У сваком  роду Завет  се  обнавља</vt:lpstr>
      <vt:lpstr>ОБАВЕШТЕЊЕ</vt:lpstr>
      <vt:lpstr>ИСАК</vt:lpstr>
      <vt:lpstr>ИСАК КАО ЖРТВА</vt:lpstr>
      <vt:lpstr>PowerPoint Presentation</vt:lpstr>
      <vt:lpstr>ОБАВЕШТЕЊЕ</vt:lpstr>
      <vt:lpstr>СУКОБ БРАЋЕ</vt:lpstr>
      <vt:lpstr>ЛЕСТВИЦА ЈАКОВЉЕВА</vt:lpstr>
      <vt:lpstr>PowerPoint Presentation</vt:lpstr>
      <vt:lpstr>БОРБА СА БОГОМ</vt:lpstr>
      <vt:lpstr>ИЗРАИЉЦИ</vt:lpstr>
      <vt:lpstr>ЈАКОВЉЕВА ДЕЦА</vt:lpstr>
      <vt:lpstr>Закључак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 ИСАКА И ЈАКОВА: У сваком  роду Завјет  се  обнавља</dc:title>
  <dc:creator>korisnik</dc:creator>
  <cp:lastModifiedBy>User</cp:lastModifiedBy>
  <cp:revision>13</cp:revision>
  <dcterms:created xsi:type="dcterms:W3CDTF">2017-12-18T18:54:50Z</dcterms:created>
  <dcterms:modified xsi:type="dcterms:W3CDTF">2020-03-25T13:02:40Z</dcterms:modified>
</cp:coreProperties>
</file>