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69" r:id="rId5"/>
    <p:sldId id="270" r:id="rId6"/>
    <p:sldId id="271" r:id="rId7"/>
    <p:sldId id="272" r:id="rId8"/>
    <p:sldId id="260" r:id="rId9"/>
    <p:sldId id="261" r:id="rId10"/>
    <p:sldId id="273" r:id="rId11"/>
    <p:sldId id="274" r:id="rId12"/>
    <p:sldId id="275" r:id="rId13"/>
    <p:sldId id="276" r:id="rId14"/>
    <p:sldId id="263" r:id="rId15"/>
    <p:sldId id="277" r:id="rId16"/>
    <p:sldId id="266" r:id="rId17"/>
    <p:sldId id="259" r:id="rId18"/>
    <p:sldId id="26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8000"/>
    <a:srgbClr val="003399"/>
    <a:srgbClr val="585C7A"/>
    <a:srgbClr val="0000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2453E-DFE8-419B-ADED-038320649FEE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5FA07-91FE-4948-BE33-50023996E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791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24A89-D3C9-42FF-90D8-9E8C6A4BD7CB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18867-828F-4FE1-8C81-9E305D91C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81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2E25D-A85A-414E-ACB2-C7DD93E48E11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ACB5C-033F-410E-8F68-832D9B4A6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87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994E5-DE07-41A6-B991-1F27F7CE2869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D8E9F-2C9D-496C-A7B8-4A23E128C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829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C2D7B-E865-4E79-8505-F01082A7F66B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9D402-194B-41D6-8D2C-B60A92C85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459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513CE-0DDC-479A-92EB-D42A284F07A8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DBA49-DDED-445B-92E6-B0A646855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81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FBB72-35A6-4A58-9DB3-6A42D2EC3FFB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128E7-1326-4560-BCCF-1663C3E5B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141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9D1D8-9643-46C4-B0E2-58E181EF6E36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6BFA3-20ED-4BC1-8637-92A109151A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70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F1F85-E863-42AB-B9E3-07F85B339DBE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45EF-F805-40CA-9E1F-7B9FB4FE1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28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D2A33-18B3-456C-BABF-DD6400FD92C5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173C2-FC58-47AF-A329-E4EB8026D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339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272E4-CD5A-4641-9ABA-34C8C6CD4086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84753-A460-41C9-8480-880B50A17F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18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1E0F32-D981-468E-A2FF-00F6CF2EF30F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DC5B1B-93F2-4232-B244-E452CDCC66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5149" y="904652"/>
            <a:ext cx="8234242" cy="2308324"/>
          </a:xfrm>
          <a:prstGeom prst="rect">
            <a:avLst/>
          </a:prstGeom>
          <a:noFill/>
        </p:spPr>
        <p:txBody>
          <a:bodyPr wrap="none">
            <a:prstTxWarp prst="textButto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А. Пушкин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«БАЈКА О РИБАРУ И РИБИЦИ</a:t>
            </a:r>
            <a:r>
              <a:rPr lang="ru-RU" sz="48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»</a:t>
            </a:r>
            <a:endParaRPr lang="ru-RU" sz="4800" b="1" dirty="0">
              <a:ln w="19050">
                <a:solidFill>
                  <a:srgbClr val="FF00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dirty="0">
              <a:ln w="19050">
                <a:solidFill>
                  <a:srgbClr val="FF00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8995" y="3212976"/>
            <a:ext cx="4104291" cy="30782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8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авоугаоник 2"/>
          <p:cNvSpPr/>
          <p:nvPr/>
        </p:nvSpPr>
        <p:spPr>
          <a:xfrm>
            <a:off x="0" y="123000"/>
            <a:ext cx="4392488" cy="65556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sr-Cyrl-RS" sz="2800" b="1" dirty="0"/>
              <a:t>Но, баба му рече ово</a:t>
            </a:r>
            <a:r>
              <a:rPr lang="sr-Cyrl-RS" sz="2800" b="1" dirty="0" smtClean="0"/>
              <a:t>:</a:t>
            </a:r>
            <a:endParaRPr lang="sr-Latn-BA" sz="2800" b="1" dirty="0" smtClean="0"/>
          </a:p>
          <a:p>
            <a:r>
              <a:rPr lang="sr-Cyrl-RS" sz="2800" b="1" dirty="0" smtClean="0"/>
              <a:t> </a:t>
            </a:r>
            <a:r>
              <a:rPr lang="sr-Cyrl-RS" sz="2800" b="1" dirty="0"/>
              <a:t>- Имам сада жељу врућу, </a:t>
            </a:r>
            <a:endParaRPr lang="sr-Latn-BA" sz="2800" b="1" dirty="0" smtClean="0"/>
          </a:p>
          <a:p>
            <a:r>
              <a:rPr lang="sr-Cyrl-RS" sz="2800" b="1" dirty="0" smtClean="0"/>
              <a:t>хоћу </a:t>
            </a:r>
            <a:r>
              <a:rPr lang="sr-Cyrl-RS" sz="2800" b="1" dirty="0"/>
              <a:t>сутра нову кућу. </a:t>
            </a:r>
            <a:endParaRPr lang="sr-Latn-BA" sz="2800" b="1" dirty="0" smtClean="0"/>
          </a:p>
          <a:p>
            <a:r>
              <a:rPr lang="sr-Cyrl-RS" sz="2800" b="1" dirty="0" smtClean="0"/>
              <a:t>Не </a:t>
            </a:r>
            <a:r>
              <a:rPr lang="sr-Cyrl-RS" sz="2800" b="1" dirty="0"/>
              <a:t>буде ли кућа нова, </a:t>
            </a:r>
            <a:endParaRPr lang="sr-Latn-BA" sz="2800" b="1" dirty="0" smtClean="0"/>
          </a:p>
          <a:p>
            <a:r>
              <a:rPr lang="sr-Cyrl-RS" sz="2800" b="1" dirty="0" smtClean="0"/>
              <a:t>овде </a:t>
            </a:r>
            <a:r>
              <a:rPr lang="sr-Cyrl-RS" sz="2800" b="1" dirty="0"/>
              <a:t>више немаш крова, </a:t>
            </a:r>
            <a:endParaRPr lang="sr-Latn-BA" sz="2800" b="1" dirty="0" smtClean="0"/>
          </a:p>
          <a:p>
            <a:r>
              <a:rPr lang="sr-Cyrl-RS" sz="2800" b="1" dirty="0" smtClean="0"/>
              <a:t>већ </a:t>
            </a:r>
            <a:r>
              <a:rPr lang="sr-Cyrl-RS" sz="2800" b="1" dirty="0"/>
              <a:t>одавде ти се сели</a:t>
            </a:r>
            <a:r>
              <a:rPr lang="sr-Cyrl-RS" sz="2800" b="1" dirty="0" smtClean="0"/>
              <a:t>,</a:t>
            </a:r>
            <a:endParaRPr lang="sr-Latn-BA" sz="2800" b="1" dirty="0" smtClean="0"/>
          </a:p>
          <a:p>
            <a:r>
              <a:rPr lang="sr-Cyrl-RS" sz="2800" b="1" dirty="0" smtClean="0"/>
              <a:t> </a:t>
            </a:r>
            <a:r>
              <a:rPr lang="sr-Cyrl-RS" sz="2800" b="1" dirty="0"/>
              <a:t>чујеш шта ти баба вели</a:t>
            </a:r>
            <a:r>
              <a:rPr lang="sr-Cyrl-RS" sz="2800" b="1" dirty="0" smtClean="0"/>
              <a:t>......</a:t>
            </a:r>
            <a:endParaRPr lang="sr-Latn-BA" sz="2800" b="1" dirty="0" smtClean="0"/>
          </a:p>
          <a:p>
            <a:r>
              <a:rPr lang="sr-Cyrl-RS" sz="2800" b="1" dirty="0" smtClean="0"/>
              <a:t>И </a:t>
            </a:r>
            <a:r>
              <a:rPr lang="sr-Cyrl-RS" sz="2800" b="1" dirty="0"/>
              <a:t>ујутру </a:t>
            </a:r>
            <a:r>
              <a:rPr lang="sr-Cyrl-RS" sz="2800" b="1" dirty="0" smtClean="0"/>
              <a:t>деда </a:t>
            </a:r>
            <a:r>
              <a:rPr lang="sr-Cyrl-RS" sz="2800" b="1" dirty="0"/>
              <a:t>пође</a:t>
            </a:r>
            <a:r>
              <a:rPr lang="sr-Cyrl-RS" sz="2800" b="1" dirty="0" smtClean="0"/>
              <a:t>,</a:t>
            </a:r>
            <a:endParaRPr lang="sr-Latn-BA" sz="2800" b="1" dirty="0" smtClean="0"/>
          </a:p>
          <a:p>
            <a:r>
              <a:rPr lang="sr-Cyrl-RS" sz="2800" b="1" dirty="0" smtClean="0"/>
              <a:t> </a:t>
            </a:r>
            <a:r>
              <a:rPr lang="sr-Cyrl-RS" sz="2800" b="1" dirty="0"/>
              <a:t>на обалу морску дође </a:t>
            </a:r>
            <a:endParaRPr lang="sr-Latn-BA" sz="2800" b="1" dirty="0" smtClean="0"/>
          </a:p>
          <a:p>
            <a:r>
              <a:rPr lang="sr-Cyrl-RS" sz="2800" b="1" dirty="0" smtClean="0"/>
              <a:t>па </a:t>
            </a:r>
            <a:r>
              <a:rPr lang="sr-Cyrl-RS" sz="2800" b="1" dirty="0"/>
              <a:t>повика рибу </a:t>
            </a:r>
            <a:r>
              <a:rPr lang="sr-Cyrl-RS" sz="2800" b="1" dirty="0" smtClean="0"/>
              <a:t>гласно</a:t>
            </a:r>
            <a:endParaRPr lang="sr-Latn-BA" sz="2800" b="1" dirty="0" smtClean="0"/>
          </a:p>
          <a:p>
            <a:r>
              <a:rPr lang="sr-Cyrl-RS" sz="2800" b="1" dirty="0" smtClean="0"/>
              <a:t> </a:t>
            </a:r>
            <a:r>
              <a:rPr lang="sr-Cyrl-RS" sz="2800" b="1" dirty="0"/>
              <a:t>и рече јој сасвим </a:t>
            </a:r>
            <a:r>
              <a:rPr lang="sr-Cyrl-RS" sz="2800" b="1" dirty="0" smtClean="0"/>
              <a:t>јасно</a:t>
            </a:r>
            <a:endParaRPr lang="sr-Latn-BA" sz="2800" b="1" dirty="0" smtClean="0"/>
          </a:p>
          <a:p>
            <a:r>
              <a:rPr lang="sr-Cyrl-RS" sz="2800" b="1" dirty="0" smtClean="0"/>
              <a:t> </a:t>
            </a:r>
            <a:r>
              <a:rPr lang="sr-Cyrl-RS" sz="2800" b="1" dirty="0"/>
              <a:t>ту бабину жељу нову</a:t>
            </a:r>
            <a:r>
              <a:rPr lang="sr-Cyrl-RS" sz="2800" b="1" dirty="0" smtClean="0"/>
              <a:t>.</a:t>
            </a:r>
            <a:endParaRPr lang="sr-Latn-BA" sz="2800" b="1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755" y="692696"/>
            <a:ext cx="3263900" cy="2449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923830" y="3557299"/>
            <a:ext cx="42475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/>
              <a:t> </a:t>
            </a:r>
            <a:r>
              <a:rPr lang="sr-Cyrl-RS" sz="2800" b="1" dirty="0"/>
              <a:t>- </a:t>
            </a:r>
            <a:r>
              <a:rPr lang="sr-Cyrl-RS" sz="2800" b="1" dirty="0" err="1"/>
              <a:t>Испунићу</a:t>
            </a:r>
            <a:r>
              <a:rPr lang="sr-Cyrl-RS" sz="2800" b="1" dirty="0"/>
              <a:t> жељу ову</a:t>
            </a:r>
            <a:endParaRPr lang="sr-Latn-BA" sz="2800" b="1" dirty="0"/>
          </a:p>
          <a:p>
            <a:r>
              <a:rPr lang="sr-Cyrl-RS" sz="2800" b="1" dirty="0"/>
              <a:t> - риба рече и - утече.</a:t>
            </a:r>
            <a:endParaRPr lang="sr-Latn-BA" sz="2800" b="1" dirty="0"/>
          </a:p>
          <a:p>
            <a:r>
              <a:rPr lang="sr-Cyrl-RS" sz="2800" b="1" dirty="0"/>
              <a:t> Када кући дође </a:t>
            </a:r>
            <a:r>
              <a:rPr lang="sr-Cyrl-RS" sz="2800" b="1" dirty="0" smtClean="0"/>
              <a:t>деда</a:t>
            </a:r>
            <a:r>
              <a:rPr lang="sr-Cyrl-RS" sz="2800" b="1" dirty="0"/>
              <a:t>, </a:t>
            </a:r>
            <a:endParaRPr lang="sr-Latn-BA" sz="2800" b="1" dirty="0"/>
          </a:p>
          <a:p>
            <a:r>
              <a:rPr lang="sr-Cyrl-RS" sz="2800" b="1" dirty="0"/>
              <a:t>он у чуду само гледа: </a:t>
            </a:r>
            <a:endParaRPr lang="sr-Latn-BA" sz="2800" b="1" dirty="0"/>
          </a:p>
          <a:p>
            <a:r>
              <a:rPr lang="sr-Cyrl-RS" sz="2800" b="1" dirty="0"/>
              <a:t>од колибе све од прућа </a:t>
            </a:r>
            <a:endParaRPr lang="sr-Latn-BA" sz="2800" b="1" dirty="0"/>
          </a:p>
          <a:p>
            <a:r>
              <a:rPr lang="sr-Cyrl-RS" sz="2800" b="1" dirty="0"/>
              <a:t>створила се нова кућа</a:t>
            </a:r>
            <a:r>
              <a:rPr lang="sr-Cyrl-R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139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34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0.53021 -0.010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10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авоугаоник 2"/>
          <p:cNvSpPr/>
          <p:nvPr/>
        </p:nvSpPr>
        <p:spPr>
          <a:xfrm>
            <a:off x="323528" y="502134"/>
            <a:ext cx="5472608" cy="267765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/>
              <a:t>Крај прозора баба </a:t>
            </a:r>
            <a:r>
              <a:rPr lang="ru-RU" sz="2800" b="1" dirty="0" smtClean="0"/>
              <a:t>седи</a:t>
            </a:r>
            <a:endParaRPr lang="sr-Latn-BA" sz="2800" b="1" dirty="0" smtClean="0"/>
          </a:p>
          <a:p>
            <a:r>
              <a:rPr lang="ru-RU" sz="2800" b="1" dirty="0" smtClean="0"/>
              <a:t> </a:t>
            </a:r>
            <a:r>
              <a:rPr lang="ru-RU" sz="2800" b="1" dirty="0"/>
              <a:t>и строго му сад </a:t>
            </a:r>
            <a:r>
              <a:rPr lang="ru-RU" sz="2800" b="1" dirty="0" smtClean="0"/>
              <a:t>беседи</a:t>
            </a:r>
            <a:r>
              <a:rPr lang="ru-RU" sz="2800" b="1" dirty="0"/>
              <a:t>: </a:t>
            </a:r>
            <a:endParaRPr lang="sr-Latn-BA" sz="2800" b="1" dirty="0" smtClean="0"/>
          </a:p>
          <a:p>
            <a:pPr marL="285750" indent="-285750">
              <a:buFontTx/>
              <a:buChar char="-"/>
            </a:pPr>
            <a:r>
              <a:rPr lang="ru-RU" sz="2800" b="1" dirty="0" smtClean="0"/>
              <a:t>Нећу </a:t>
            </a:r>
            <a:r>
              <a:rPr lang="ru-RU" sz="2800" b="1" dirty="0"/>
              <a:t>више кућу ову</a:t>
            </a:r>
            <a:r>
              <a:rPr lang="ru-RU" sz="2800" b="1" dirty="0" smtClean="0"/>
              <a:t>,</a:t>
            </a:r>
            <a:endParaRPr lang="sr-Latn-BA" sz="2800" b="1" dirty="0" smtClean="0"/>
          </a:p>
          <a:p>
            <a:pPr marL="285750" indent="-285750">
              <a:buFontTx/>
              <a:buChar char="-"/>
            </a:pPr>
            <a:r>
              <a:rPr lang="ru-RU" sz="2800" b="1" dirty="0" smtClean="0"/>
              <a:t> </a:t>
            </a:r>
            <a:r>
              <a:rPr lang="ru-RU" sz="2800" b="1" dirty="0"/>
              <a:t>имам опет жељу нову. </a:t>
            </a:r>
            <a:endParaRPr lang="sr-Latn-BA" sz="2800" b="1" dirty="0" smtClean="0"/>
          </a:p>
          <a:p>
            <a:pPr marL="285750" indent="-285750">
              <a:buFontTx/>
              <a:buChar char="-"/>
            </a:pPr>
            <a:r>
              <a:rPr lang="ru-RU" sz="2800" b="1" dirty="0" smtClean="0"/>
              <a:t>Хоћу </a:t>
            </a:r>
            <a:r>
              <a:rPr lang="ru-RU" sz="2800" b="1" dirty="0"/>
              <a:t>сада кућу другу! </a:t>
            </a:r>
            <a:endParaRPr lang="sr-Latn-BA" sz="2800" b="1" dirty="0" smtClean="0"/>
          </a:p>
          <a:p>
            <a:pPr marL="285750" indent="-285750">
              <a:buFontTx/>
              <a:buChar char="-"/>
            </a:pPr>
            <a:r>
              <a:rPr lang="ru-RU" sz="2800" b="1" dirty="0" smtClean="0"/>
              <a:t>Хоћу </a:t>
            </a:r>
            <a:r>
              <a:rPr lang="ru-RU" sz="2800" b="1" dirty="0"/>
              <a:t>у њој безброј слугу</a:t>
            </a:r>
            <a:r>
              <a:rPr lang="ru-RU" dirty="0"/>
              <a:t>.</a:t>
            </a:r>
          </a:p>
        </p:txBody>
      </p:sp>
      <p:pic>
        <p:nvPicPr>
          <p:cNvPr id="4" name="Слик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45718"/>
            <a:ext cx="2304256" cy="2974898"/>
          </a:xfrm>
          <a:prstGeom prst="rect">
            <a:avLst/>
          </a:prstGeom>
        </p:spPr>
      </p:pic>
      <p:sp>
        <p:nvSpPr>
          <p:cNvPr id="5" name="Облачић 4"/>
          <p:cNvSpPr/>
          <p:nvPr/>
        </p:nvSpPr>
        <p:spPr>
          <a:xfrm>
            <a:off x="0" y="3420616"/>
            <a:ext cx="5580112" cy="332075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400" b="1" dirty="0"/>
              <a:t>Оде </a:t>
            </a:r>
            <a:r>
              <a:rPr lang="sr-Cyrl-RS" sz="2400" b="1" dirty="0" smtClean="0"/>
              <a:t>деда</a:t>
            </a:r>
            <a:r>
              <a:rPr lang="sr-Cyrl-RS" sz="2400" b="1" dirty="0"/>
              <a:t>, рибу зове </a:t>
            </a:r>
            <a:endParaRPr lang="sr-Latn-BA" sz="2400" b="1" dirty="0" smtClean="0"/>
          </a:p>
          <a:p>
            <a:r>
              <a:rPr lang="sr-Cyrl-RS" sz="2400" b="1" dirty="0" smtClean="0"/>
              <a:t>да </a:t>
            </a:r>
            <a:r>
              <a:rPr lang="sr-Cyrl-RS" sz="2400" b="1" dirty="0"/>
              <a:t>јој жеље каже нове</a:t>
            </a:r>
            <a:r>
              <a:rPr lang="sr-Cyrl-RS" sz="2400" b="1" dirty="0" smtClean="0"/>
              <a:t>.</a:t>
            </a:r>
            <a:endParaRPr lang="sr-Latn-BA" sz="2400" b="1" dirty="0" smtClean="0"/>
          </a:p>
          <a:p>
            <a:r>
              <a:rPr lang="sr-Cyrl-RS" sz="2400" b="1" dirty="0" smtClean="0"/>
              <a:t>Узбурка </a:t>
            </a:r>
            <a:r>
              <a:rPr lang="sr-Cyrl-RS" sz="2400" b="1" dirty="0"/>
              <a:t>се сиње </a:t>
            </a:r>
            <a:r>
              <a:rPr lang="sr-Cyrl-RS" sz="2400" b="1" dirty="0" smtClean="0"/>
              <a:t>море</a:t>
            </a:r>
            <a:endParaRPr lang="sr-Latn-BA" sz="2400" b="1" dirty="0" smtClean="0"/>
          </a:p>
          <a:p>
            <a:r>
              <a:rPr lang="sr-Cyrl-RS" sz="2400" b="1" dirty="0" smtClean="0"/>
              <a:t> </a:t>
            </a:r>
            <a:r>
              <a:rPr lang="sr-Cyrl-RS" sz="2400" b="1" dirty="0"/>
              <a:t>и исплива риба горе. </a:t>
            </a:r>
            <a:endParaRPr lang="sr-Latn-BA" sz="2400" b="1" dirty="0" smtClean="0"/>
          </a:p>
          <a:p>
            <a:r>
              <a:rPr lang="sr-Cyrl-RS" sz="2400" b="1" dirty="0" smtClean="0"/>
              <a:t>Чула </a:t>
            </a:r>
            <a:r>
              <a:rPr lang="sr-Cyrl-RS" sz="2400" b="1" dirty="0"/>
              <a:t>риба шта га мори, </a:t>
            </a:r>
            <a:endParaRPr lang="sr-Latn-BA" sz="2400" b="1" dirty="0" smtClean="0"/>
          </a:p>
          <a:p>
            <a:r>
              <a:rPr lang="sr-Cyrl-RS" sz="2400" b="1" dirty="0" smtClean="0"/>
              <a:t>па </a:t>
            </a:r>
            <a:r>
              <a:rPr lang="sr-Cyrl-RS" sz="2400" b="1" dirty="0"/>
              <a:t>овако њему збори</a:t>
            </a:r>
            <a:r>
              <a:rPr lang="sr-Cyrl-RS" dirty="0" smtClean="0"/>
              <a:t>:</a:t>
            </a:r>
            <a:endParaRPr lang="sr-Cyrl-RS" dirty="0"/>
          </a:p>
        </p:txBody>
      </p:sp>
      <p:pic>
        <p:nvPicPr>
          <p:cNvPr id="6" name="Слика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016" y="3902547"/>
            <a:ext cx="1772096" cy="1686693"/>
          </a:xfrm>
          <a:prstGeom prst="rect">
            <a:avLst/>
          </a:prstGeom>
        </p:spPr>
      </p:pic>
      <p:pic>
        <p:nvPicPr>
          <p:cNvPr id="7" name="Слика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155" y="3569850"/>
            <a:ext cx="3222309" cy="295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6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6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угаоник 1"/>
          <p:cNvSpPr/>
          <p:nvPr/>
        </p:nvSpPr>
        <p:spPr>
          <a:xfrm>
            <a:off x="4427984" y="476672"/>
            <a:ext cx="4824536" cy="526297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Чим он натраг кући дође, </a:t>
            </a:r>
            <a:endParaRPr lang="sr-Latn-BA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злобна </a:t>
            </a:r>
            <a:r>
              <a:rPr lang="ru-RU" sz="2800" b="1" dirty="0">
                <a:solidFill>
                  <a:schemeClr val="bg1"/>
                </a:solidFill>
              </a:rPr>
              <a:t>баба викну само: </a:t>
            </a:r>
            <a:endParaRPr lang="sr-Latn-BA" sz="2800" b="1" dirty="0" smtClean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ru-RU" sz="2800" b="1" dirty="0" smtClean="0">
                <a:solidFill>
                  <a:schemeClr val="bg1"/>
                </a:solidFill>
              </a:rPr>
              <a:t>Слуге </a:t>
            </a:r>
            <a:r>
              <a:rPr lang="ru-RU" sz="2800" b="1" dirty="0">
                <a:solidFill>
                  <a:schemeClr val="bg1"/>
                </a:solidFill>
              </a:rPr>
              <a:t>моје, хајте амо! </a:t>
            </a:r>
            <a:r>
              <a:rPr lang="ru-RU" sz="2800" b="1" dirty="0" smtClean="0">
                <a:solidFill>
                  <a:schemeClr val="bg1"/>
                </a:solidFill>
              </a:rPr>
              <a:t>одвe</a:t>
            </a:r>
            <a:r>
              <a:rPr lang="sr-Cyrl-RS" sz="2800" b="1" dirty="0" err="1" smtClean="0">
                <a:solidFill>
                  <a:schemeClr val="bg1"/>
                </a:solidFill>
              </a:rPr>
              <a:t>дит</a:t>
            </a:r>
            <a:r>
              <a:rPr lang="ru-RU" sz="2800" b="1" dirty="0" smtClean="0">
                <a:solidFill>
                  <a:schemeClr val="bg1"/>
                </a:solidFill>
              </a:rPr>
              <a:t>е </a:t>
            </a:r>
            <a:r>
              <a:rPr lang="ru-RU" sz="2800" b="1" dirty="0">
                <a:solidFill>
                  <a:schemeClr val="bg1"/>
                </a:solidFill>
              </a:rPr>
              <a:t>овог старца сад у шталу код магарца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Живи </a:t>
            </a:r>
            <a:r>
              <a:rPr lang="ru-RU" sz="2800" b="1" dirty="0" smtClean="0">
                <a:solidFill>
                  <a:schemeClr val="bg1"/>
                </a:solidFill>
              </a:rPr>
              <a:t>деда </a:t>
            </a:r>
            <a:r>
              <a:rPr lang="ru-RU" sz="2800" b="1" dirty="0">
                <a:solidFill>
                  <a:schemeClr val="bg1"/>
                </a:solidFill>
              </a:rPr>
              <a:t>и у штали,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ru-RU" sz="2800" b="1" dirty="0" smtClean="0">
                <a:solidFill>
                  <a:schemeClr val="bg1"/>
                </a:solidFill>
              </a:rPr>
              <a:t>на </a:t>
            </a:r>
            <a:r>
              <a:rPr lang="ru-RU" sz="2800" b="1" dirty="0">
                <a:solidFill>
                  <a:schemeClr val="bg1"/>
                </a:solidFill>
              </a:rPr>
              <a:t>судбу се он не жали. То је било у </a:t>
            </a:r>
            <a:r>
              <a:rPr lang="ru-RU" sz="2800" b="1" dirty="0" smtClean="0">
                <a:solidFill>
                  <a:schemeClr val="bg1"/>
                </a:solidFill>
              </a:rPr>
              <a:t>недељу </a:t>
            </a:r>
            <a:r>
              <a:rPr lang="ru-RU" sz="2800" b="1" dirty="0">
                <a:solidFill>
                  <a:schemeClr val="bg1"/>
                </a:solidFill>
              </a:rPr>
              <a:t>кад испуни баби жељу, али ето, већ у </a:t>
            </a:r>
            <a:r>
              <a:rPr lang="ru-RU" sz="2800" b="1" dirty="0" smtClean="0">
                <a:solidFill>
                  <a:schemeClr val="bg1"/>
                </a:solidFill>
              </a:rPr>
              <a:t>среду </a:t>
            </a:r>
            <a:r>
              <a:rPr lang="ru-RU" sz="2800" b="1" dirty="0">
                <a:solidFill>
                  <a:schemeClr val="bg1"/>
                </a:solidFill>
              </a:rPr>
              <a:t>слуге опет зову </a:t>
            </a:r>
            <a:r>
              <a:rPr lang="ru-RU" sz="2800" b="1" dirty="0" smtClean="0">
                <a:solidFill>
                  <a:schemeClr val="bg1"/>
                </a:solidFill>
              </a:rPr>
              <a:t>деду</a:t>
            </a:r>
            <a:r>
              <a:rPr lang="ru-RU" sz="28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3" name="Правоугаоник 2"/>
          <p:cNvSpPr/>
          <p:nvPr/>
        </p:nvSpPr>
        <p:spPr>
          <a:xfrm>
            <a:off x="15672" y="476672"/>
            <a:ext cx="4412312" cy="406265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endParaRPr lang="sr-Latn-BA" dirty="0"/>
          </a:p>
          <a:p>
            <a:pPr marL="285750" indent="-285750">
              <a:buFontTx/>
              <a:buChar char="-"/>
            </a:pPr>
            <a:r>
              <a:rPr lang="sr-Cyrl-RS" sz="2400" b="1" dirty="0" smtClean="0">
                <a:solidFill>
                  <a:srgbClr val="FFFF00"/>
                </a:solidFill>
              </a:rPr>
              <a:t>Иди </a:t>
            </a:r>
            <a:r>
              <a:rPr lang="sr-Cyrl-RS" sz="2400" b="1" dirty="0">
                <a:solidFill>
                  <a:srgbClr val="FFFF00"/>
                </a:solidFill>
              </a:rPr>
              <a:t>одмах баби кажи</a:t>
            </a:r>
            <a:r>
              <a:rPr lang="sr-Cyrl-RS" sz="2400" b="1" dirty="0" smtClean="0">
                <a:solidFill>
                  <a:srgbClr val="FFFF00"/>
                </a:solidFill>
              </a:rPr>
              <a:t>,</a:t>
            </a:r>
            <a:endParaRPr lang="sr-Latn-BA" sz="2400" b="1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sr-Cyrl-RS" sz="2400" b="1" dirty="0" smtClean="0">
                <a:solidFill>
                  <a:srgbClr val="FFFF00"/>
                </a:solidFill>
              </a:rPr>
              <a:t> </a:t>
            </a:r>
            <a:r>
              <a:rPr lang="sr-Cyrl-RS" sz="2400" b="1" dirty="0" err="1">
                <a:solidFill>
                  <a:srgbClr val="FFFF00"/>
                </a:solidFill>
              </a:rPr>
              <a:t>испунићу</a:t>
            </a:r>
            <a:r>
              <a:rPr lang="sr-Cyrl-RS" sz="2400" b="1" dirty="0">
                <a:solidFill>
                  <a:srgbClr val="FFFF00"/>
                </a:solidFill>
              </a:rPr>
              <a:t> то што тражи</a:t>
            </a:r>
            <a:r>
              <a:rPr lang="sr-Cyrl-RS" sz="2400" b="1" dirty="0" smtClean="0">
                <a:solidFill>
                  <a:srgbClr val="FFFF00"/>
                </a:solidFill>
              </a:rPr>
              <a:t>.</a:t>
            </a:r>
            <a:endParaRPr lang="sr-Latn-BA" sz="2400" b="1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sr-Cyrl-RS" sz="2400" b="1" dirty="0" smtClean="0">
                <a:solidFill>
                  <a:srgbClr val="FFFF00"/>
                </a:solidFill>
              </a:rPr>
              <a:t> </a:t>
            </a:r>
            <a:r>
              <a:rPr lang="sr-Cyrl-RS" sz="2400" b="1" dirty="0">
                <a:solidFill>
                  <a:srgbClr val="FFFF00"/>
                </a:solidFill>
              </a:rPr>
              <a:t>Сазидаћу кућу другу</a:t>
            </a:r>
            <a:r>
              <a:rPr lang="sr-Cyrl-RS" sz="2400" b="1" dirty="0" smtClean="0">
                <a:solidFill>
                  <a:srgbClr val="FFFF00"/>
                </a:solidFill>
              </a:rPr>
              <a:t>,</a:t>
            </a:r>
            <a:endParaRPr lang="sr-Latn-BA" sz="2400" b="1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sr-Cyrl-RS" sz="2400" b="1" dirty="0" smtClean="0">
                <a:solidFill>
                  <a:srgbClr val="FFFF00"/>
                </a:solidFill>
              </a:rPr>
              <a:t> </a:t>
            </a:r>
            <a:r>
              <a:rPr lang="sr-Cyrl-RS" sz="2400" b="1" dirty="0">
                <a:solidFill>
                  <a:srgbClr val="FFFF00"/>
                </a:solidFill>
              </a:rPr>
              <a:t>биће у њој безброј слугу. </a:t>
            </a:r>
            <a:endParaRPr lang="sr-Latn-BA" sz="2400" b="1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sr-Cyrl-RS" sz="2400" b="1" dirty="0" smtClean="0">
                <a:solidFill>
                  <a:srgbClr val="FFFF00"/>
                </a:solidFill>
              </a:rPr>
              <a:t>Риба </a:t>
            </a:r>
            <a:r>
              <a:rPr lang="sr-Cyrl-RS" sz="2400" b="1" dirty="0">
                <a:solidFill>
                  <a:srgbClr val="FFFF00"/>
                </a:solidFill>
              </a:rPr>
              <a:t>рече и - утече. </a:t>
            </a:r>
            <a:endParaRPr lang="sr-Latn-BA" sz="2400" b="1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sr-Cyrl-RS" sz="2400" b="1" dirty="0" smtClean="0">
                <a:solidFill>
                  <a:srgbClr val="FFFF00"/>
                </a:solidFill>
              </a:rPr>
              <a:t>Весела </a:t>
            </a:r>
            <a:r>
              <a:rPr lang="sr-Cyrl-RS" sz="2400" b="1" dirty="0">
                <a:solidFill>
                  <a:srgbClr val="FFFF00"/>
                </a:solidFill>
              </a:rPr>
              <a:t>је баба била, </a:t>
            </a:r>
            <a:endParaRPr lang="sr-Latn-BA" sz="2400" b="1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sr-Cyrl-RS" sz="2400" b="1" dirty="0" smtClean="0">
                <a:solidFill>
                  <a:srgbClr val="FFFF00"/>
                </a:solidFill>
              </a:rPr>
              <a:t>жеља </a:t>
            </a:r>
            <a:r>
              <a:rPr lang="sr-Cyrl-RS" sz="2400" b="1" dirty="0">
                <a:solidFill>
                  <a:srgbClr val="FFFF00"/>
                </a:solidFill>
              </a:rPr>
              <a:t>јој се испунила. </a:t>
            </a:r>
            <a:endParaRPr lang="sr-Latn-BA" sz="2400" b="1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sr-Cyrl-RS" sz="2400" b="1" dirty="0" smtClean="0">
                <a:solidFill>
                  <a:srgbClr val="FFFF00"/>
                </a:solidFill>
              </a:rPr>
              <a:t>Добила </a:t>
            </a:r>
            <a:r>
              <a:rPr lang="sr-Cyrl-RS" sz="2400" b="1" dirty="0">
                <a:solidFill>
                  <a:srgbClr val="FFFF00"/>
                </a:solidFill>
              </a:rPr>
              <a:t>је кућу другу, </a:t>
            </a:r>
            <a:endParaRPr lang="sr-Latn-BA" sz="2400" b="1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sr-Cyrl-RS" sz="2400" b="1" dirty="0" smtClean="0">
                <a:solidFill>
                  <a:srgbClr val="FFFF00"/>
                </a:solidFill>
              </a:rPr>
              <a:t>а </a:t>
            </a:r>
            <a:r>
              <a:rPr lang="sr-Cyrl-RS" sz="2400" b="1" dirty="0">
                <a:solidFill>
                  <a:srgbClr val="FFFF00"/>
                </a:solidFill>
              </a:rPr>
              <a:t>служе је безброј слугу</a:t>
            </a:r>
            <a:r>
              <a:rPr lang="sr-Cyrl-RS" sz="2400" b="1" dirty="0" smtClean="0">
                <a:solidFill>
                  <a:srgbClr val="FFFF00"/>
                </a:solidFill>
              </a:rPr>
              <a:t>.</a:t>
            </a:r>
            <a:endParaRPr lang="sr-Latn-BA" sz="2400" b="1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sr-Cyrl-RS" sz="2400" b="1" dirty="0" smtClean="0">
                <a:solidFill>
                  <a:srgbClr val="FFFF00"/>
                </a:solidFill>
              </a:rPr>
              <a:t> </a:t>
            </a:r>
            <a:r>
              <a:rPr lang="sr-Cyrl-RS" sz="2400" b="1" dirty="0">
                <a:solidFill>
                  <a:srgbClr val="FFFF00"/>
                </a:solidFill>
              </a:rPr>
              <a:t>Али </a:t>
            </a:r>
            <a:r>
              <a:rPr lang="sr-Cyrl-RS" sz="2400" b="1" dirty="0" smtClean="0">
                <a:solidFill>
                  <a:srgbClr val="FFFF00"/>
                </a:solidFill>
              </a:rPr>
              <a:t>деда </a:t>
            </a:r>
            <a:r>
              <a:rPr lang="sr-Cyrl-RS" sz="2400" b="1" dirty="0">
                <a:solidFill>
                  <a:srgbClr val="FFFF00"/>
                </a:solidFill>
              </a:rPr>
              <a:t>баш зло прође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r="29001" b="42125"/>
          <a:stretch>
            <a:fillRect/>
          </a:stretch>
        </p:blipFill>
        <p:spPr bwMode="auto">
          <a:xfrm>
            <a:off x="0" y="4546923"/>
            <a:ext cx="3422650" cy="2232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Слик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369" y="5103183"/>
            <a:ext cx="1431663" cy="167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7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чић са линијом 2 1"/>
          <p:cNvSpPr/>
          <p:nvPr/>
        </p:nvSpPr>
        <p:spPr>
          <a:xfrm>
            <a:off x="827584" y="386240"/>
            <a:ext cx="4248472" cy="4001482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/>
              <a:t>Хајде, </a:t>
            </a:r>
            <a:r>
              <a:rPr lang="sr-Cyrl-RS" sz="2800" b="1" dirty="0" smtClean="0"/>
              <a:t>деда</a:t>
            </a:r>
            <a:r>
              <a:rPr lang="sr-Cyrl-RS" sz="2800" b="1" dirty="0"/>
              <a:t>, баба зове, има, каже, жеље нове. Мал од чуда није пао кад је бабу саслушао: - </a:t>
            </a:r>
            <a:r>
              <a:rPr lang="sr-Cyrl-RS" sz="2800" b="1" dirty="0" smtClean="0"/>
              <a:t>Сместа </a:t>
            </a:r>
            <a:r>
              <a:rPr lang="sr-Cyrl-RS" sz="2800" b="1" dirty="0"/>
              <a:t>иди, рибу тражи и жељу јој моју кажи. Сад царица ја ћу бити, то ми мора испунити</a:t>
            </a:r>
            <a:r>
              <a:rPr lang="sr-Cyrl-RS" dirty="0" smtClean="0"/>
              <a:t>...</a:t>
            </a:r>
            <a:endParaRPr lang="sr-Cyrl-RS" dirty="0"/>
          </a:p>
        </p:txBody>
      </p:sp>
      <p:sp>
        <p:nvSpPr>
          <p:cNvPr id="3" name="Облачић са линијом 2 2"/>
          <p:cNvSpPr/>
          <p:nvPr/>
        </p:nvSpPr>
        <p:spPr>
          <a:xfrm>
            <a:off x="5076056" y="836712"/>
            <a:ext cx="4067944" cy="5472608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rgbClr val="FFFF00"/>
                </a:solidFill>
              </a:rPr>
              <a:t>Оде </a:t>
            </a:r>
            <a:r>
              <a:rPr lang="sr-Cyrl-RS" sz="2400" b="1" dirty="0" smtClean="0">
                <a:solidFill>
                  <a:srgbClr val="FFFF00"/>
                </a:solidFill>
              </a:rPr>
              <a:t>деда</a:t>
            </a:r>
            <a:r>
              <a:rPr lang="sr-Cyrl-RS" sz="2400" b="1" dirty="0">
                <a:solidFill>
                  <a:srgbClr val="FFFF00"/>
                </a:solidFill>
              </a:rPr>
              <a:t>, рибу зове и говори речи ове: </a:t>
            </a:r>
            <a:endParaRPr lang="sr-Cyrl-RS" sz="2400" b="1" dirty="0" smtClean="0">
              <a:solidFill>
                <a:srgbClr val="FFFF00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sr-Cyrl-RS" sz="2400" b="1" dirty="0" err="1" smtClean="0">
                <a:solidFill>
                  <a:srgbClr val="FFFF00"/>
                </a:solidFill>
              </a:rPr>
              <a:t>Аој</a:t>
            </a:r>
            <a:r>
              <a:rPr lang="sr-Cyrl-RS" sz="2400" b="1" dirty="0">
                <a:solidFill>
                  <a:srgbClr val="FFFF00"/>
                </a:solidFill>
              </a:rPr>
              <a:t>, рибо, муке веље, баба има нове жеље. Постала је сасвим луда, тражи опет свака чуда. </a:t>
            </a:r>
            <a:endParaRPr lang="sr-Cyrl-RS" sz="2400" b="1" dirty="0" smtClean="0">
              <a:solidFill>
                <a:srgbClr val="FFFF00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sr-Cyrl-RS" sz="2400" b="1" dirty="0" smtClean="0">
                <a:solidFill>
                  <a:srgbClr val="FFFF00"/>
                </a:solidFill>
              </a:rPr>
              <a:t>А </a:t>
            </a:r>
            <a:r>
              <a:rPr lang="sr-Cyrl-RS" sz="2400" b="1" dirty="0">
                <a:solidFill>
                  <a:srgbClr val="FFFF00"/>
                </a:solidFill>
              </a:rPr>
              <a:t>ја, ето, немам куда, морам да те зовем, молим, да јој чуди удовољим</a:t>
            </a:r>
            <a:r>
              <a:rPr lang="sr-Cyrl-RS" sz="2400" b="1" dirty="0" smtClean="0">
                <a:solidFill>
                  <a:srgbClr val="FFFF00"/>
                </a:solidFill>
              </a:rPr>
              <a:t>.</a:t>
            </a:r>
          </a:p>
          <a:p>
            <a:pPr marL="342900" indent="-342900" algn="ctr">
              <a:buFontTx/>
              <a:buChar char="-"/>
            </a:pPr>
            <a:r>
              <a:rPr lang="sr-Cyrl-RS" sz="2400" b="1" dirty="0" smtClean="0">
                <a:solidFill>
                  <a:srgbClr val="FFFF00"/>
                </a:solidFill>
              </a:rPr>
              <a:t> </a:t>
            </a:r>
            <a:r>
              <a:rPr lang="sr-Cyrl-RS" sz="2400" b="1" dirty="0">
                <a:solidFill>
                  <a:srgbClr val="FFFF00"/>
                </a:solidFill>
              </a:rPr>
              <a:t>Чула риба шта он жели, па овако њему вели</a:t>
            </a:r>
            <a:r>
              <a:rPr lang="sr-Cyrl-RS" sz="2400" b="1" dirty="0" smtClean="0">
                <a:solidFill>
                  <a:srgbClr val="FFFF00"/>
                </a:solidFill>
              </a:rPr>
              <a:t>:</a:t>
            </a:r>
          </a:p>
          <a:p>
            <a:pPr marL="342900" indent="-342900" algn="ctr">
              <a:buFontTx/>
              <a:buChar char="-"/>
            </a:pPr>
            <a:r>
              <a:rPr lang="sr-Cyrl-RS" sz="2400" b="1" dirty="0" smtClean="0">
                <a:solidFill>
                  <a:srgbClr val="FFFF00"/>
                </a:solidFill>
              </a:rPr>
              <a:t> </a:t>
            </a:r>
            <a:r>
              <a:rPr lang="sr-Cyrl-RS" sz="2400" b="1" dirty="0">
                <a:solidFill>
                  <a:srgbClr val="FFFF00"/>
                </a:solidFill>
              </a:rPr>
              <a:t>- И то ће се остварити, царица ће баба бити. Тако рече и – утече</a:t>
            </a:r>
            <a:r>
              <a:rPr lang="sr-Cyrl-RS" dirty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4387722"/>
            <a:ext cx="3327648" cy="24961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285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2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есавијен угао 1"/>
          <p:cNvSpPr/>
          <p:nvPr/>
        </p:nvSpPr>
        <p:spPr>
          <a:xfrm>
            <a:off x="0" y="908720"/>
            <a:ext cx="3923928" cy="547260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Царица је баба била, </a:t>
            </a:r>
            <a:endParaRPr lang="ru-RU" sz="2400" b="1" dirty="0" smtClean="0"/>
          </a:p>
          <a:p>
            <a:r>
              <a:rPr lang="ru-RU" sz="2400" b="1" dirty="0" smtClean="0"/>
              <a:t>на </a:t>
            </a:r>
            <a:r>
              <a:rPr lang="ru-RU" sz="2400" b="1" dirty="0"/>
              <a:t>њој само чиста свила. </a:t>
            </a:r>
            <a:endParaRPr lang="ru-RU" sz="2400" b="1" dirty="0" smtClean="0"/>
          </a:p>
          <a:p>
            <a:r>
              <a:rPr lang="ru-RU" sz="2400" b="1" dirty="0" smtClean="0"/>
              <a:t>И </a:t>
            </a:r>
            <a:r>
              <a:rPr lang="ru-RU" sz="2400" b="1" dirty="0"/>
              <a:t>бисери око </a:t>
            </a:r>
            <a:r>
              <a:rPr lang="ru-RU" sz="2400" b="1" dirty="0" smtClean="0"/>
              <a:t>врата</a:t>
            </a:r>
          </a:p>
          <a:p>
            <a:r>
              <a:rPr lang="ru-RU" sz="2400" b="1" dirty="0" smtClean="0"/>
              <a:t> </a:t>
            </a:r>
            <a:r>
              <a:rPr lang="ru-RU" sz="2400" b="1" dirty="0"/>
              <a:t>и прстење све од злата. </a:t>
            </a:r>
            <a:endParaRPr lang="ru-RU" sz="2400" b="1" dirty="0" smtClean="0"/>
          </a:p>
          <a:p>
            <a:r>
              <a:rPr lang="ru-RU" sz="2400" b="1" dirty="0" smtClean="0"/>
              <a:t>Блага </a:t>
            </a:r>
            <a:r>
              <a:rPr lang="ru-RU" sz="2400" b="1" dirty="0"/>
              <a:t>силног она има, </a:t>
            </a:r>
            <a:endParaRPr lang="ru-RU" sz="2400" b="1" dirty="0" smtClean="0"/>
          </a:p>
          <a:p>
            <a:r>
              <a:rPr lang="ru-RU" sz="2400" b="1" dirty="0" smtClean="0"/>
              <a:t>заповиједа </a:t>
            </a:r>
            <a:r>
              <a:rPr lang="ru-RU" sz="2400" b="1" dirty="0"/>
              <a:t>сада свима. </a:t>
            </a:r>
            <a:endParaRPr lang="ru-RU" sz="2400" b="1" dirty="0" smtClean="0"/>
          </a:p>
          <a:p>
            <a:r>
              <a:rPr lang="ru-RU" sz="2400" b="1" dirty="0" smtClean="0"/>
              <a:t>Кад </a:t>
            </a:r>
            <a:r>
              <a:rPr lang="ru-RU" sz="2400" b="1" dirty="0"/>
              <a:t>у петак паде вече</a:t>
            </a:r>
            <a:r>
              <a:rPr lang="ru-RU" sz="2400" b="1" dirty="0" smtClean="0"/>
              <a:t>,</a:t>
            </a:r>
          </a:p>
          <a:p>
            <a:r>
              <a:rPr lang="ru-RU" sz="2400" b="1" dirty="0" smtClean="0"/>
              <a:t> </a:t>
            </a:r>
            <a:r>
              <a:rPr lang="ru-RU" sz="2400" b="1" dirty="0"/>
              <a:t>тад слугама баба рече</a:t>
            </a:r>
            <a:r>
              <a:rPr lang="ru-RU" sz="2400" b="1" dirty="0" smtClean="0"/>
              <a:t>:</a:t>
            </a:r>
            <a:endParaRPr lang="ru-RU" sz="2400" b="1" dirty="0"/>
          </a:p>
        </p:txBody>
      </p:sp>
      <p:sp>
        <p:nvSpPr>
          <p:cNvPr id="3" name="Пресавијен угао 2"/>
          <p:cNvSpPr/>
          <p:nvPr/>
        </p:nvSpPr>
        <p:spPr>
          <a:xfrm>
            <a:off x="4572000" y="620688"/>
            <a:ext cx="4248472" cy="57606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2400" b="1" dirty="0" smtClean="0"/>
              <a:t>Довeдите </a:t>
            </a:r>
            <a:r>
              <a:rPr lang="ru-RU" sz="2400" b="1" dirty="0"/>
              <a:t>оног старца, </a:t>
            </a:r>
            <a:endParaRPr lang="ru-RU" sz="2400" b="1" dirty="0" smtClean="0"/>
          </a:p>
          <a:p>
            <a:pPr marL="285750" indent="-285750">
              <a:buFontTx/>
              <a:buChar char="-"/>
            </a:pPr>
            <a:r>
              <a:rPr lang="ru-RU" sz="2400" b="1" dirty="0" smtClean="0"/>
              <a:t>у </a:t>
            </a:r>
            <a:r>
              <a:rPr lang="ru-RU" sz="2400" b="1" dirty="0"/>
              <a:t>штали је код магарца</a:t>
            </a:r>
            <a:r>
              <a:rPr lang="ru-RU" sz="2400" b="1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/>
              <a:t> </a:t>
            </a:r>
            <a:r>
              <a:rPr lang="ru-RU" sz="2400" b="1" dirty="0"/>
              <a:t>А кад </a:t>
            </a:r>
            <a:r>
              <a:rPr lang="ru-RU" sz="2400" b="1" dirty="0" smtClean="0"/>
              <a:t>дејда </a:t>
            </a:r>
            <a:r>
              <a:rPr lang="ru-RU" sz="2400" b="1" dirty="0"/>
              <a:t>пред њу клече</a:t>
            </a:r>
            <a:r>
              <a:rPr lang="ru-RU" sz="2400" b="1" dirty="0" smtClean="0"/>
              <a:t>,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/>
              <a:t> </a:t>
            </a:r>
            <a:r>
              <a:rPr lang="ru-RU" sz="2400" b="1" dirty="0"/>
              <a:t>строго она њему рече: </a:t>
            </a:r>
            <a:endParaRPr lang="ru-RU" sz="2400" b="1" dirty="0" smtClean="0"/>
          </a:p>
          <a:p>
            <a:pPr marL="285750" indent="-285750">
              <a:buFontTx/>
              <a:buChar char="-"/>
            </a:pPr>
            <a:r>
              <a:rPr lang="ru-RU" sz="2400" b="1" dirty="0" smtClean="0"/>
              <a:t>- </a:t>
            </a:r>
            <a:r>
              <a:rPr lang="ru-RU" sz="2400" b="1" dirty="0"/>
              <a:t>Иди сада рибу тражи, па јој царску жељу кажи</a:t>
            </a:r>
            <a:r>
              <a:rPr lang="ru-RU" sz="2400" b="1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/>
              <a:t> </a:t>
            </a:r>
            <a:r>
              <a:rPr lang="ru-RU" sz="2400" b="1" dirty="0"/>
              <a:t>Досадно ми царство ово</a:t>
            </a:r>
            <a:r>
              <a:rPr lang="ru-RU" sz="2400" b="1" dirty="0" smtClean="0"/>
              <a:t>,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/>
              <a:t> </a:t>
            </a:r>
            <a:r>
              <a:rPr lang="ru-RU" sz="2400" b="1" dirty="0"/>
              <a:t>хоћу опет царство ново. </a:t>
            </a:r>
            <a:endParaRPr lang="ru-RU" sz="2400" b="1" dirty="0" smtClean="0"/>
          </a:p>
          <a:p>
            <a:pPr marL="285750" indent="-285750">
              <a:buFontTx/>
              <a:buChar char="-"/>
            </a:pPr>
            <a:r>
              <a:rPr lang="ru-RU" sz="2400" b="1" dirty="0" smtClean="0"/>
              <a:t>На </a:t>
            </a:r>
            <a:r>
              <a:rPr lang="ru-RU" sz="2400" b="1" dirty="0"/>
              <a:t>дну мора хоћу сада</a:t>
            </a:r>
            <a:r>
              <a:rPr lang="ru-RU" sz="2400" b="1" dirty="0" smtClean="0"/>
              <a:t>,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/>
              <a:t> </a:t>
            </a:r>
            <a:r>
              <a:rPr lang="ru-RU" sz="2400" b="1" dirty="0"/>
              <a:t>да ми буде нова влада. </a:t>
            </a:r>
            <a:endParaRPr lang="ru-RU" sz="2400" b="1" dirty="0" smtClean="0"/>
          </a:p>
          <a:p>
            <a:pPr marL="285750" indent="-285750">
              <a:buFontTx/>
              <a:buChar char="-"/>
            </a:pPr>
            <a:r>
              <a:rPr lang="ru-RU" sz="2400" b="1" dirty="0" smtClean="0"/>
              <a:t>Златна </a:t>
            </a:r>
            <a:r>
              <a:rPr lang="ru-RU" sz="2400" b="1" dirty="0"/>
              <a:t>риба, а не друга, </a:t>
            </a:r>
            <a:endParaRPr lang="ru-RU" sz="2400" b="1" dirty="0" smtClean="0"/>
          </a:p>
          <a:p>
            <a:pPr marL="285750" indent="-285750">
              <a:buFontTx/>
              <a:buChar char="-"/>
            </a:pPr>
            <a:r>
              <a:rPr lang="ru-RU" sz="2400" b="1" dirty="0" smtClean="0"/>
              <a:t>да </a:t>
            </a:r>
            <a:r>
              <a:rPr lang="ru-RU" sz="2400" b="1" dirty="0"/>
              <a:t>ми лично буде слуга. </a:t>
            </a:r>
            <a:endParaRPr lang="ru-RU" sz="2400" b="1" dirty="0" smtClean="0"/>
          </a:p>
          <a:p>
            <a:pPr marL="285750" indent="-285750">
              <a:buFontTx/>
              <a:buChar char="-"/>
            </a:pPr>
            <a:r>
              <a:rPr lang="ru-RU" sz="2400" b="1" dirty="0" smtClean="0"/>
              <a:t>Хајде</a:t>
            </a:r>
            <a:r>
              <a:rPr lang="ru-RU" sz="2400" b="1" dirty="0"/>
              <a:t>, старче, не пркоси, </a:t>
            </a:r>
            <a:endParaRPr lang="ru-RU" sz="2400" b="1" dirty="0" smtClean="0"/>
          </a:p>
          <a:p>
            <a:pPr marL="285750" indent="-285750">
              <a:buFontTx/>
              <a:buChar char="-"/>
            </a:pPr>
            <a:r>
              <a:rPr lang="ru-RU" sz="2400" b="1" dirty="0" smtClean="0"/>
              <a:t>царску </a:t>
            </a:r>
            <a:r>
              <a:rPr lang="ru-RU" sz="2400" b="1" dirty="0"/>
              <a:t>жељу риби носи...</a:t>
            </a:r>
          </a:p>
        </p:txBody>
      </p:sp>
      <p:pic>
        <p:nvPicPr>
          <p:cNvPr id="5" name="Слик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568" y="5589240"/>
            <a:ext cx="1950720" cy="975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0 0 L 0.091 -0.034 L 0.125 -0.125 L 0.158 -0.034 L 0.249 0 L 0.158 0.034 L 0.125 0.125 L 0.091 0.034 L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4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ијаграм тока: директан приступ складишту 1"/>
          <p:cNvSpPr/>
          <p:nvPr/>
        </p:nvSpPr>
        <p:spPr>
          <a:xfrm>
            <a:off x="0" y="476672"/>
            <a:ext cx="9144000" cy="6381328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Када рибу дозва </a:t>
            </a:r>
            <a:r>
              <a:rPr lang="ru-RU" sz="2400" b="1" dirty="0" smtClean="0"/>
              <a:t>деда</a:t>
            </a:r>
            <a:r>
              <a:rPr lang="ru-RU" sz="2400" b="1" dirty="0"/>
              <a:t>, он понизно у њу гледа па јој вели: - Мене, рибо, не весели што сад опет теби ходим</a:t>
            </a:r>
            <a:r>
              <a:rPr lang="ru-RU" sz="2400" b="1" dirty="0" smtClean="0"/>
              <a:t>,</a:t>
            </a:r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/>
              <a:t>морам баби да угодим. Снашла су ме грдна чуда.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Јесте </a:t>
            </a:r>
            <a:r>
              <a:rPr lang="ru-RU" sz="2400" b="1" dirty="0"/>
              <a:t>моја баба луда, али не смем да се гложим, морам с њоме да се сложим. Жељама јој никад краја. Два дана јој царство траја, а већ неће царство ово, тражи, вели, царство ново. На дну мора хоће сада безумница да завлада. Ово царство да јој пружиш и ти лично да је служиш. Када ово каза </a:t>
            </a:r>
            <a:r>
              <a:rPr lang="ru-RU" sz="2400" b="1" dirty="0" smtClean="0"/>
              <a:t>деда</a:t>
            </a:r>
            <a:r>
              <a:rPr lang="ru-RU" sz="2400" b="1" dirty="0"/>
              <a:t>, риба њега само гледа</a:t>
            </a:r>
            <a:endParaRPr lang="sr-Cyrl-RS" sz="2400" b="1" dirty="0"/>
          </a:p>
        </p:txBody>
      </p:sp>
    </p:spTree>
    <p:extLst>
      <p:ext uri="{BB962C8B-B14F-4D97-AF65-F5344CB8AC3E}">
        <p14:creationId xmlns:p14="http://schemas.microsoft.com/office/powerpoint/2010/main" val="360848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060575"/>
            <a:ext cx="6011863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авоугаоник 1"/>
          <p:cNvSpPr/>
          <p:nvPr/>
        </p:nvSpPr>
        <p:spPr>
          <a:xfrm>
            <a:off x="919416" y="338738"/>
            <a:ext cx="673152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Ћути риба, </a:t>
            </a:r>
            <a:r>
              <a:rPr lang="ru-RU" sz="3200" b="1" dirty="0" smtClean="0"/>
              <a:t>реч </a:t>
            </a:r>
            <a:r>
              <a:rPr lang="ru-RU" sz="3200" b="1" dirty="0"/>
              <a:t>не рече, </a:t>
            </a:r>
            <a:r>
              <a:rPr lang="ru-RU" sz="3200" b="1" dirty="0" smtClean="0"/>
              <a:t>праћакну </a:t>
            </a:r>
            <a:r>
              <a:rPr lang="ru-RU" sz="3200" b="1" dirty="0"/>
              <a:t>се и утече</a:t>
            </a:r>
            <a:r>
              <a:rPr lang="ru-RU" sz="3200" b="1" dirty="0" smtClean="0"/>
              <a:t>.</a:t>
            </a:r>
          </a:p>
          <a:p>
            <a:r>
              <a:rPr lang="ru-RU" sz="3200" b="1" dirty="0" smtClean="0"/>
              <a:t> </a:t>
            </a:r>
            <a:r>
              <a:rPr lang="ru-RU" sz="3200" b="1" dirty="0"/>
              <a:t>Чека </a:t>
            </a:r>
            <a:r>
              <a:rPr lang="ru-RU" sz="3200" b="1" dirty="0" smtClean="0"/>
              <a:t>деда</a:t>
            </a:r>
            <a:r>
              <a:rPr lang="ru-RU" sz="3200" b="1" dirty="0"/>
              <a:t>, чека тамо </a:t>
            </a:r>
            <a:endParaRPr lang="ru-RU" sz="3200" b="1" dirty="0" smtClean="0"/>
          </a:p>
          <a:p>
            <a:r>
              <a:rPr lang="ru-RU" sz="3200" b="1" dirty="0" smtClean="0"/>
              <a:t>све </a:t>
            </a:r>
            <a:r>
              <a:rPr lang="ru-RU" sz="3200" b="1" dirty="0"/>
              <a:t>док није данак свано, </a:t>
            </a:r>
            <a:endParaRPr lang="ru-RU" sz="3200" b="1" dirty="0" smtClean="0"/>
          </a:p>
          <a:p>
            <a:r>
              <a:rPr lang="ru-RU" sz="3200" b="1" dirty="0" smtClean="0"/>
              <a:t>али </a:t>
            </a:r>
            <a:r>
              <a:rPr lang="ru-RU" sz="3200" b="1" dirty="0"/>
              <a:t>рибе нема више</a:t>
            </a:r>
            <a:r>
              <a:rPr lang="ru-RU" sz="3200" b="1" dirty="0" smtClean="0"/>
              <a:t>,</a:t>
            </a:r>
          </a:p>
          <a:p>
            <a:r>
              <a:rPr lang="ru-RU" sz="3200" b="1" dirty="0" smtClean="0"/>
              <a:t> </a:t>
            </a:r>
            <a:r>
              <a:rPr lang="ru-RU" sz="3200" b="1" dirty="0" smtClean="0"/>
              <a:t>деду </a:t>
            </a:r>
            <a:r>
              <a:rPr lang="ru-RU" sz="3200" b="1" dirty="0"/>
              <a:t>наде напустише. </a:t>
            </a:r>
            <a:endParaRPr lang="ru-RU" sz="3200" b="1" dirty="0" smtClean="0"/>
          </a:p>
          <a:p>
            <a:r>
              <a:rPr lang="ru-RU" sz="3200" b="1" dirty="0" smtClean="0"/>
              <a:t>Он </a:t>
            </a:r>
            <a:r>
              <a:rPr lang="ru-RU" sz="3200" b="1" dirty="0"/>
              <a:t>уморан пође </a:t>
            </a:r>
            <a:r>
              <a:rPr lang="ru-RU" sz="3200" b="1" dirty="0" smtClean="0"/>
              <a:t>кући</a:t>
            </a:r>
          </a:p>
          <a:p>
            <a:r>
              <a:rPr lang="ru-RU" sz="3200" b="1" dirty="0" smtClean="0"/>
              <a:t> крај </a:t>
            </a:r>
            <a:r>
              <a:rPr lang="ru-RU" sz="3200" b="1" dirty="0"/>
              <a:t>обале посрћући. </a:t>
            </a:r>
            <a:endParaRPr lang="ru-RU" sz="3200" b="1" dirty="0" smtClean="0"/>
          </a:p>
          <a:p>
            <a:r>
              <a:rPr lang="ru-RU" sz="3200" b="1" dirty="0" smtClean="0"/>
              <a:t>Кад </a:t>
            </a:r>
            <a:r>
              <a:rPr lang="ru-RU" sz="3200" b="1" dirty="0"/>
              <a:t>се близу куће нађе</a:t>
            </a:r>
            <a:r>
              <a:rPr lang="ru-RU" sz="3200" b="1" dirty="0" smtClean="0"/>
              <a:t>,</a:t>
            </a:r>
          </a:p>
          <a:p>
            <a:r>
              <a:rPr lang="ru-RU" sz="3200" b="1" dirty="0" smtClean="0"/>
              <a:t> </a:t>
            </a:r>
            <a:r>
              <a:rPr lang="ru-RU" sz="3200" b="1" dirty="0"/>
              <a:t>не могаде да се снађе. </a:t>
            </a:r>
            <a:endParaRPr lang="ru-RU" sz="3200" b="1" dirty="0" smtClean="0"/>
          </a:p>
          <a:p>
            <a:r>
              <a:rPr lang="ru-RU" sz="3200" b="1" dirty="0" smtClean="0"/>
              <a:t>Двора </a:t>
            </a:r>
            <a:r>
              <a:rPr lang="ru-RU" sz="3200" b="1" dirty="0"/>
              <a:t>сјајног више нема, </a:t>
            </a:r>
            <a:endParaRPr lang="ru-RU" sz="3200" b="1" dirty="0" smtClean="0"/>
          </a:p>
          <a:p>
            <a:r>
              <a:rPr lang="ru-RU" sz="3200" b="1" dirty="0" smtClean="0"/>
              <a:t>пред </a:t>
            </a:r>
            <a:r>
              <a:rPr lang="ru-RU" sz="3200" b="1" dirty="0"/>
              <a:t>колибом баба дрема.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2708920"/>
            <a:ext cx="7885492" cy="1446550"/>
          </a:xfrm>
          <a:prstGeom prst="rect">
            <a:avLst/>
          </a:prstGeom>
          <a:solidFill>
            <a:schemeClr val="tx1"/>
          </a:solidFill>
          <a:ln>
            <a:solidFill>
              <a:srgbClr val="000099"/>
            </a:solidFill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4400" b="1" dirty="0" smtClean="0">
                <a:solidFill>
                  <a:srgbClr val="FFFF00"/>
                </a:solidFill>
                <a:latin typeface="Monotype Corsiva" pitchFamily="66" charset="0"/>
              </a:rPr>
              <a:t>КО ПРЕВИШЕ ХОЋЕ </a:t>
            </a:r>
          </a:p>
          <a:p>
            <a:pPr eaLnBrk="1" hangingPunct="1"/>
            <a:r>
              <a:rPr lang="ru-RU" sz="4400" b="1" dirty="0" smtClean="0">
                <a:solidFill>
                  <a:srgbClr val="FFFF00"/>
                </a:solidFill>
                <a:latin typeface="Monotype Corsiva" pitchFamily="66" charset="0"/>
              </a:rPr>
              <a:t>НА КРАЈУ ЋЕ СВЕ ИЗГУБИТИ.</a:t>
            </a:r>
            <a:endParaRPr lang="ru-RU" sz="44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3624" y="4188222"/>
            <a:ext cx="9031640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r-Cyrl-RS" sz="3600" b="1" dirty="0" smtClean="0">
                <a:latin typeface="Monotype Corsiva" pitchFamily="66" charset="0"/>
              </a:rPr>
              <a:t>ПОХЛЕПА ЈЕ ПОЧЕТАК</a:t>
            </a:r>
            <a:r>
              <a:rPr lang="ru-RU" sz="3600" b="1" dirty="0" smtClean="0">
                <a:latin typeface="Monotype Corsiva" pitchFamily="66" charset="0"/>
              </a:rPr>
              <a:t>  СВАКЕ ЖАЛОСТИ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99592" y="5090428"/>
            <a:ext cx="6705682" cy="769441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4400" b="1" dirty="0" smtClean="0">
                <a:solidFill>
                  <a:srgbClr val="FFFF00"/>
                </a:solidFill>
                <a:latin typeface="Monotype Corsiva" pitchFamily="66" charset="0"/>
              </a:rPr>
              <a:t>ГЛАДНОМЕ  ЈЕ СВЕ МАЛО</a:t>
            </a:r>
            <a:endParaRPr lang="ru-RU" sz="44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8500" y="411039"/>
            <a:ext cx="3060700" cy="2447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авоугаоник 1"/>
          <p:cNvSpPr/>
          <p:nvPr/>
        </p:nvSpPr>
        <p:spPr>
          <a:xfrm>
            <a:off x="179388" y="1119466"/>
            <a:ext cx="4826962" cy="923330"/>
          </a:xfrm>
          <a:prstGeom prst="rect">
            <a:avLst/>
          </a:prstGeom>
          <a:solidFill>
            <a:srgbClr val="008000"/>
          </a:solidFill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ПОУКА </a:t>
            </a:r>
            <a:r>
              <a:rPr lang="ru-RU" sz="5400" b="1" dirty="0" smtClean="0">
                <a:ln w="31550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ПРИЧЕ</a:t>
            </a:r>
            <a:endParaRPr lang="sr-Cyrl-RS" sz="5400" b="1" cap="none" spc="0" dirty="0">
              <a:ln w="31550" cmpd="sng">
                <a:solidFill>
                  <a:srgbClr val="0070C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авоугаоник 2"/>
          <p:cNvSpPr/>
          <p:nvPr/>
        </p:nvSpPr>
        <p:spPr>
          <a:xfrm>
            <a:off x="179388" y="5956220"/>
            <a:ext cx="8875876" cy="95410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Незадовољство је као </a:t>
            </a:r>
            <a:r>
              <a:rPr lang="sr-Cyrl-C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звер</a:t>
            </a:r>
            <a:r>
              <a:rPr lang="sr-Cyrl-C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: немоћно кад се роди, али страшно кад ојача</a:t>
            </a:r>
            <a:endParaRPr lang="sr-Cyrl-C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3234304"/>
            <a:ext cx="4104878" cy="30744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авоугаоник 2"/>
          <p:cNvSpPr/>
          <p:nvPr/>
        </p:nvSpPr>
        <p:spPr>
          <a:xfrm>
            <a:off x="1053187" y="404664"/>
            <a:ext cx="7191777" cy="923330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1" cap="none" spc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УВЕК </a:t>
            </a:r>
            <a:r>
              <a:rPr lang="sr-Cyrl-C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ИМАЈ НА УМУ:</a:t>
            </a:r>
            <a:endParaRPr lang="sr-Cyrl-C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10" y="1381354"/>
            <a:ext cx="747069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Cyrl-RS" sz="2800" b="1" dirty="0" smtClean="0"/>
              <a:t>БОЉЕ ВРАБАЦ У РУЦИ НЕГО СОКО НА ГРАНИ</a:t>
            </a:r>
            <a:r>
              <a:rPr lang="sr-Cyrl-RS" sz="2400" b="1" dirty="0" smtClean="0"/>
              <a:t>!</a:t>
            </a:r>
            <a:endParaRPr lang="sr-Cyrl-R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3941" y="1996938"/>
            <a:ext cx="6963958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sr-Cyrl-RS" sz="2400" b="1" dirty="0" smtClean="0">
                <a:solidFill>
                  <a:srgbClr val="FFFF00"/>
                </a:solidFill>
              </a:rPr>
              <a:t>КО ТРАЖИ ВЕЋЕ ИЗГУБИ И ОНО ИЗ ВРЕЋЕ!</a:t>
            </a:r>
            <a:endParaRPr lang="sr-Cyrl-RS" sz="24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958" y="2636912"/>
            <a:ext cx="7476214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КО ВИСОКО ДИЖЕ НОС, УСКОРО ЋЕ ИЋИ БОС!</a:t>
            </a:r>
            <a:endParaRPr lang="sr-Cyrl-RS" sz="2400" b="1" dirty="0">
              <a:solidFill>
                <a:schemeClr val="bg1"/>
              </a:solidFill>
            </a:endParaRPr>
          </a:p>
        </p:txBody>
      </p:sp>
      <p:sp>
        <p:nvSpPr>
          <p:cNvPr id="8" name="Правоугаоник 7"/>
          <p:cNvSpPr/>
          <p:nvPr/>
        </p:nvSpPr>
        <p:spPr>
          <a:xfrm>
            <a:off x="5724128" y="4295100"/>
            <a:ext cx="3419872" cy="255454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algn="ctr"/>
            <a:r>
              <a:rPr lang="sr-Cyrl-CS" sz="4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Скромност је хришћанска врлина</a:t>
            </a:r>
            <a:endParaRPr lang="sr-Cyrl-CS" sz="40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0 0 L 0.036 0.062 L 0.108 0.062 L 0.072 0.125 L 0.108 0.187 L 0.036 0.187 L 0 0.25 L -0.036 0.187 L -0.108 0.187 L -0.072 0.125 L -0.108 0.062 L -0.036 0.062 L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угаоник 3"/>
          <p:cNvSpPr/>
          <p:nvPr/>
        </p:nvSpPr>
        <p:spPr>
          <a:xfrm>
            <a:off x="0" y="476672"/>
            <a:ext cx="4572000" cy="1200329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У далекој земљи некој, 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 иза брда, иза гора,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 на обали сињег мора </a:t>
            </a:r>
            <a:endParaRPr lang="sr-Cyrl-RS" sz="2400" b="1" dirty="0">
              <a:solidFill>
                <a:srgbClr val="FFFF00"/>
              </a:solidFill>
            </a:endParaRPr>
          </a:p>
        </p:txBody>
      </p:sp>
      <p:sp>
        <p:nvSpPr>
          <p:cNvPr id="6" name="Правоугаоник 5"/>
          <p:cNvSpPr/>
          <p:nvPr/>
        </p:nvSpPr>
        <p:spPr>
          <a:xfrm>
            <a:off x="4572000" y="846004"/>
            <a:ext cx="4572000" cy="830997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</a:rPr>
              <a:t>колиба је била једна </a:t>
            </a:r>
          </a:p>
          <a:p>
            <a:r>
              <a:rPr lang="ru-RU" sz="2400" b="1" dirty="0" smtClean="0">
                <a:solidFill>
                  <a:srgbClr val="000099"/>
                </a:solidFill>
              </a:rPr>
              <a:t>врло стара, трошна, </a:t>
            </a:r>
            <a:r>
              <a:rPr lang="ru-RU" sz="2400" b="1" dirty="0" smtClean="0">
                <a:solidFill>
                  <a:srgbClr val="000099"/>
                </a:solidFill>
              </a:rPr>
              <a:t>бедна</a:t>
            </a:r>
            <a:r>
              <a:rPr lang="ru-RU" dirty="0" smtClean="0"/>
              <a:t>. </a:t>
            </a:r>
            <a:endParaRPr lang="sr-Cyrl-RS" dirty="0"/>
          </a:p>
        </p:txBody>
      </p:sp>
      <p:pic>
        <p:nvPicPr>
          <p:cNvPr id="7" name="Слика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345" y="1775417"/>
            <a:ext cx="2821655" cy="2520678"/>
          </a:xfrm>
          <a:prstGeom prst="rect">
            <a:avLst/>
          </a:prstGeom>
        </p:spPr>
      </p:pic>
      <p:sp>
        <p:nvSpPr>
          <p:cNvPr id="18" name="Облачић 17"/>
          <p:cNvSpPr/>
          <p:nvPr/>
        </p:nvSpPr>
        <p:spPr>
          <a:xfrm>
            <a:off x="1043608" y="4869160"/>
            <a:ext cx="7056784" cy="18722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Наоколо нигде </a:t>
            </a:r>
            <a:r>
              <a:rPr lang="ru-RU" sz="2400" b="1" dirty="0" smtClean="0">
                <a:solidFill>
                  <a:srgbClr val="FFFF00"/>
                </a:solidFill>
              </a:rPr>
              <a:t>света</a:t>
            </a:r>
            <a:r>
              <a:rPr lang="ru-RU" sz="2400" b="1" dirty="0">
                <a:solidFill>
                  <a:srgbClr val="FFFF00"/>
                </a:solidFill>
              </a:rPr>
              <a:t>, нико туда да прошета. Тридесет и више </a:t>
            </a:r>
            <a:r>
              <a:rPr lang="ru-RU" sz="2400" b="1" dirty="0" smtClean="0">
                <a:solidFill>
                  <a:srgbClr val="FFFF00"/>
                </a:solidFill>
              </a:rPr>
              <a:t>љета </a:t>
            </a:r>
            <a:r>
              <a:rPr lang="ru-RU" sz="2400" b="1" dirty="0">
                <a:solidFill>
                  <a:srgbClr val="FFFF00"/>
                </a:solidFill>
              </a:rPr>
              <a:t>живе они тако сами</a:t>
            </a:r>
            <a:r>
              <a:rPr lang="ru-RU" sz="2400" b="1" dirty="0" smtClean="0">
                <a:solidFill>
                  <a:srgbClr val="FFFF00"/>
                </a:solidFill>
              </a:rPr>
              <a:t>,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деда пеца, баба чами</a:t>
            </a:r>
            <a:endParaRPr lang="sr-Cyrl-RS" sz="2400" b="1" dirty="0">
              <a:solidFill>
                <a:srgbClr val="FFFF00"/>
              </a:solidFill>
            </a:endParaRPr>
          </a:p>
        </p:txBody>
      </p:sp>
      <p:sp>
        <p:nvSpPr>
          <p:cNvPr id="19" name="Паралелограм 18"/>
          <p:cNvSpPr/>
          <p:nvPr/>
        </p:nvSpPr>
        <p:spPr>
          <a:xfrm>
            <a:off x="1691680" y="1772816"/>
            <a:ext cx="5004048" cy="3096344"/>
          </a:xfrm>
          <a:prstGeom prst="parallelogram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У њој живи дјед стари, 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крпи мрежу и рибари,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 а баба му ручак кува и колибу она чува</a:t>
            </a:r>
            <a:r>
              <a:rPr lang="ru-RU" b="1" dirty="0" smtClean="0">
                <a:solidFill>
                  <a:schemeClr val="bg2"/>
                </a:solidFill>
              </a:rPr>
              <a:t>.</a:t>
            </a:r>
            <a:endParaRPr lang="sr-Cyrl-RS" b="1" dirty="0">
              <a:solidFill>
                <a:schemeClr val="bg2"/>
              </a:solidFill>
            </a:endParaRPr>
          </a:p>
        </p:txBody>
      </p:sp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7805"/>
            <a:ext cx="169168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8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3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33031"/>
          <a:stretch>
            <a:fillRect/>
          </a:stretch>
        </p:blipFill>
        <p:spPr bwMode="auto">
          <a:xfrm>
            <a:off x="4460870" y="921276"/>
            <a:ext cx="4611667" cy="51720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Конзерва 3"/>
          <p:cNvSpPr/>
          <p:nvPr/>
        </p:nvSpPr>
        <p:spPr>
          <a:xfrm>
            <a:off x="30294" y="924305"/>
            <a:ext cx="4464496" cy="504056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800" b="1" dirty="0"/>
              <a:t>Једно јутро (</a:t>
            </a:r>
            <a:r>
              <a:rPr lang="sr-Cyrl-RS" sz="2800" b="1" dirty="0" smtClean="0"/>
              <a:t>беше </a:t>
            </a:r>
            <a:r>
              <a:rPr lang="sr-Cyrl-RS" sz="2800" b="1" dirty="0"/>
              <a:t>тмурно) </a:t>
            </a:r>
            <a:endParaRPr lang="sr-Cyrl-RS" sz="2800" b="1" dirty="0" smtClean="0"/>
          </a:p>
          <a:p>
            <a:r>
              <a:rPr lang="sr-Cyrl-RS" sz="2800" b="1" dirty="0" smtClean="0"/>
              <a:t>дјед </a:t>
            </a:r>
            <a:r>
              <a:rPr lang="sr-Cyrl-RS" sz="2800" b="1" dirty="0"/>
              <a:t>мрежу узе журно. </a:t>
            </a:r>
            <a:endParaRPr lang="sr-Cyrl-RS" sz="2800" b="1" dirty="0" smtClean="0"/>
          </a:p>
          <a:p>
            <a:r>
              <a:rPr lang="sr-Cyrl-RS" sz="2800" b="1" dirty="0" smtClean="0"/>
              <a:t>Баби </a:t>
            </a:r>
            <a:r>
              <a:rPr lang="sr-Cyrl-RS" sz="2800" b="1" dirty="0"/>
              <a:t>рече: - Ручак кувај, кућу чувај, </a:t>
            </a:r>
            <a:endParaRPr lang="sr-Cyrl-RS" sz="2800" b="1" dirty="0" smtClean="0"/>
          </a:p>
          <a:p>
            <a:r>
              <a:rPr lang="sr-Cyrl-RS" sz="2800" b="1" dirty="0" smtClean="0"/>
              <a:t>а </a:t>
            </a:r>
            <a:r>
              <a:rPr lang="sr-Cyrl-RS" sz="2800" b="1" dirty="0"/>
              <a:t>ја одох по свој чамац. </a:t>
            </a:r>
            <a:endParaRPr lang="sr-Cyrl-RS" sz="2800" b="1" dirty="0" smtClean="0"/>
          </a:p>
          <a:p>
            <a:r>
              <a:rPr lang="sr-Cyrl-RS" sz="2800" b="1" dirty="0" smtClean="0"/>
              <a:t>Понео </a:t>
            </a:r>
            <a:r>
              <a:rPr lang="sr-Cyrl-RS" sz="2800" b="1" dirty="0"/>
              <a:t>сам добар мамац, </a:t>
            </a:r>
            <a:endParaRPr lang="sr-Cyrl-RS" sz="2800" b="1" dirty="0" smtClean="0"/>
          </a:p>
          <a:p>
            <a:r>
              <a:rPr lang="sr-Cyrl-RS" sz="2800" b="1" dirty="0" smtClean="0"/>
              <a:t>па </a:t>
            </a:r>
            <a:r>
              <a:rPr lang="sr-Cyrl-RS" sz="2800" b="1" dirty="0"/>
              <a:t>се надам, нећу крити</a:t>
            </a:r>
            <a:r>
              <a:rPr lang="sr-Cyrl-RS" sz="2800" b="1" dirty="0" smtClean="0"/>
              <a:t>,</a:t>
            </a:r>
          </a:p>
          <a:p>
            <a:r>
              <a:rPr lang="sr-Cyrl-RS" sz="2800" b="1" dirty="0" smtClean="0"/>
              <a:t> </a:t>
            </a:r>
            <a:r>
              <a:rPr lang="sr-Cyrl-RS" sz="2800" b="1" dirty="0"/>
              <a:t>да ће данас рибе бити</a:t>
            </a:r>
            <a:r>
              <a:rPr lang="sr-Cyrl-R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951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и пергамент 1"/>
          <p:cNvSpPr/>
          <p:nvPr/>
        </p:nvSpPr>
        <p:spPr>
          <a:xfrm>
            <a:off x="107504" y="0"/>
            <a:ext cx="5688632" cy="6532587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Навезе се он на море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у </a:t>
            </a:r>
            <a:r>
              <a:rPr lang="ru-RU" sz="2800" b="1" dirty="0">
                <a:solidFill>
                  <a:srgbClr val="FFFF00"/>
                </a:solidFill>
              </a:rPr>
              <a:t>освитак </a:t>
            </a:r>
            <a:r>
              <a:rPr lang="ru-RU" sz="2800" b="1" dirty="0" smtClean="0">
                <a:solidFill>
                  <a:srgbClr val="FFFF00"/>
                </a:solidFill>
              </a:rPr>
              <a:t>беле </a:t>
            </a:r>
            <a:r>
              <a:rPr lang="ru-RU" sz="2800" b="1" dirty="0">
                <a:solidFill>
                  <a:srgbClr val="FFFF00"/>
                </a:solidFill>
              </a:rPr>
              <a:t>зоре.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Мрежу </a:t>
            </a:r>
            <a:r>
              <a:rPr lang="ru-RU" sz="2800" b="1" dirty="0">
                <a:solidFill>
                  <a:srgbClr val="FFFF00"/>
                </a:solidFill>
              </a:rPr>
              <a:t>баца, па се слади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руке </a:t>
            </a:r>
            <a:r>
              <a:rPr lang="ru-RU" sz="2800" b="1" dirty="0">
                <a:solidFill>
                  <a:srgbClr val="FFFF00"/>
                </a:solidFill>
              </a:rPr>
              <a:t>трља, браду глади,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али </a:t>
            </a:r>
            <a:r>
              <a:rPr lang="ru-RU" sz="2800" b="1" dirty="0">
                <a:solidFill>
                  <a:srgbClr val="FFFF00"/>
                </a:solidFill>
              </a:rPr>
              <a:t>мрежу-празну вади,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не </a:t>
            </a:r>
            <a:r>
              <a:rPr lang="ru-RU" sz="2800" b="1" dirty="0">
                <a:solidFill>
                  <a:srgbClr val="FFFF00"/>
                </a:solidFill>
              </a:rPr>
              <a:t>зна више шта да ради.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Сунце зађе, </a:t>
            </a:r>
            <a:r>
              <a:rPr lang="ru-RU" sz="2800" b="1" dirty="0">
                <a:solidFill>
                  <a:srgbClr val="FFFF00"/>
                </a:solidFill>
              </a:rPr>
              <a:t>већ се смрачи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и </a:t>
            </a:r>
            <a:r>
              <a:rPr lang="ru-RU" sz="2800" b="1" dirty="0">
                <a:solidFill>
                  <a:srgbClr val="FFFF00"/>
                </a:solidFill>
              </a:rPr>
              <a:t>небо се наоблачи</a:t>
            </a:r>
            <a:r>
              <a:rPr lang="ru-RU" sz="2800" b="1" dirty="0" smtClean="0">
                <a:solidFill>
                  <a:srgbClr val="FFFF00"/>
                </a:solidFill>
              </a:rPr>
              <a:t>,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>
                <a:solidFill>
                  <a:srgbClr val="FFFF00"/>
                </a:solidFill>
              </a:rPr>
              <a:t>али рибе </a:t>
            </a:r>
            <a:r>
              <a:rPr lang="ru-RU" sz="2800" b="1" dirty="0" smtClean="0">
                <a:solidFill>
                  <a:srgbClr val="FFFF00"/>
                </a:solidFill>
              </a:rPr>
              <a:t>нигде </a:t>
            </a:r>
            <a:r>
              <a:rPr lang="ru-RU" sz="2800" b="1" dirty="0">
                <a:solidFill>
                  <a:srgbClr val="FFFF00"/>
                </a:solidFill>
              </a:rPr>
              <a:t>нема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и дјед </a:t>
            </a:r>
            <a:r>
              <a:rPr lang="ru-RU" sz="2800" b="1" dirty="0">
                <a:solidFill>
                  <a:srgbClr val="FFFF00"/>
                </a:solidFill>
              </a:rPr>
              <a:t>се кући спрема</a:t>
            </a:r>
            <a:r>
              <a:rPr lang="ru-RU" sz="2400" b="1" dirty="0">
                <a:solidFill>
                  <a:srgbClr val="FFFF00"/>
                </a:solidFill>
              </a:rPr>
              <a:t>. </a:t>
            </a:r>
            <a:endParaRPr lang="sr-Cyrl-RS" sz="2400" b="1" dirty="0">
              <a:solidFill>
                <a:srgbClr val="FFFF00"/>
              </a:solidFill>
            </a:endParaRPr>
          </a:p>
        </p:txBody>
      </p:sp>
      <p:pic>
        <p:nvPicPr>
          <p:cNvPr id="3" name="Слик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625" y="4220221"/>
            <a:ext cx="4536504" cy="1512168"/>
          </a:xfrm>
          <a:prstGeom prst="rect">
            <a:avLst/>
          </a:prstGeom>
        </p:spPr>
      </p:pic>
      <p:pic>
        <p:nvPicPr>
          <p:cNvPr id="4" name="Слика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109" y="1178734"/>
            <a:ext cx="3622922" cy="289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2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угаоник са заобљеним дијагоналним угловима 1"/>
          <p:cNvSpPr/>
          <p:nvPr/>
        </p:nvSpPr>
        <p:spPr>
          <a:xfrm>
            <a:off x="31304" y="692696"/>
            <a:ext cx="5188768" cy="424847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Тад још једном мрежу </a:t>
            </a:r>
            <a:r>
              <a:rPr lang="ru-RU" sz="2800" b="1" dirty="0" smtClean="0">
                <a:solidFill>
                  <a:srgbClr val="FFFF00"/>
                </a:solidFill>
              </a:rPr>
              <a:t>пусти</a:t>
            </a:r>
            <a:r>
              <a:rPr lang="ru-RU" sz="2800" b="1" dirty="0">
                <a:solidFill>
                  <a:srgbClr val="FFFF00"/>
                </a:solidFill>
              </a:rPr>
              <a:t>,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са </a:t>
            </a:r>
            <a:r>
              <a:rPr lang="ru-RU" sz="2800" b="1" dirty="0">
                <a:solidFill>
                  <a:srgbClr val="FFFF00"/>
                </a:solidFill>
              </a:rPr>
              <a:t>чела му </a:t>
            </a:r>
            <a:r>
              <a:rPr lang="ru-RU" sz="2800" b="1" dirty="0" smtClean="0">
                <a:solidFill>
                  <a:srgbClr val="FFFF00"/>
                </a:solidFill>
              </a:rPr>
              <a:t>облак </a:t>
            </a:r>
            <a:r>
              <a:rPr lang="ru-RU" sz="2800" b="1" dirty="0">
                <a:solidFill>
                  <a:srgbClr val="FFFF00"/>
                </a:solidFill>
              </a:rPr>
              <a:t>густи растури се и нестаде.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У </a:t>
            </a:r>
            <a:r>
              <a:rPr lang="ru-RU" sz="2800" b="1" dirty="0">
                <a:solidFill>
                  <a:srgbClr val="FFFF00"/>
                </a:solidFill>
              </a:rPr>
              <a:t>мрежу му риба паде. Необична риба нека</a:t>
            </a:r>
            <a:r>
              <a:rPr lang="ru-RU" sz="2800" b="1" dirty="0" smtClean="0">
                <a:solidFill>
                  <a:srgbClr val="FFFF00"/>
                </a:solidFill>
              </a:rPr>
              <a:t>,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>
                <a:solidFill>
                  <a:srgbClr val="FFFF00"/>
                </a:solidFill>
              </a:rPr>
              <a:t>гледа у њу с чудом дека. Велика је пола хвата</a:t>
            </a:r>
            <a:r>
              <a:rPr lang="ru-RU" sz="2800" b="1" dirty="0" smtClean="0">
                <a:solidFill>
                  <a:srgbClr val="FFFF00"/>
                </a:solidFill>
              </a:rPr>
              <a:t>,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>
                <a:solidFill>
                  <a:srgbClr val="FFFF00"/>
                </a:solidFill>
              </a:rPr>
              <a:t>а сјаји се као од злата.</a:t>
            </a:r>
            <a:endParaRPr lang="sr-Cyrl-RS" sz="2800" b="1" dirty="0">
              <a:solidFill>
                <a:srgbClr val="FFFF00"/>
              </a:solidFill>
            </a:endParaRPr>
          </a:p>
        </p:txBody>
      </p:sp>
      <p:pic>
        <p:nvPicPr>
          <p:cNvPr id="3" name="Слик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76" y="4509120"/>
            <a:ext cx="2055744" cy="1755636"/>
          </a:xfrm>
          <a:prstGeom prst="rect">
            <a:avLst/>
          </a:prstGeom>
        </p:spPr>
      </p:pic>
      <p:pic>
        <p:nvPicPr>
          <p:cNvPr id="4" name="Слика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00808"/>
            <a:ext cx="3112652" cy="169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1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ијаграм тока: секвенцијални приступ складишту 1"/>
          <p:cNvSpPr/>
          <p:nvPr/>
        </p:nvSpPr>
        <p:spPr>
          <a:xfrm>
            <a:off x="0" y="476672"/>
            <a:ext cx="9144000" cy="576064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FFFF00"/>
                </a:solidFill>
              </a:rPr>
              <a:t>Да би чудо било веће, </a:t>
            </a:r>
            <a:endParaRPr lang="ru-RU" sz="3200" b="1" dirty="0" smtClean="0">
              <a:solidFill>
                <a:srgbClr val="FFFF00"/>
              </a:solidFill>
            </a:endParaRPr>
          </a:p>
          <a:p>
            <a:r>
              <a:rPr lang="ru-RU" sz="3200" b="1" dirty="0" smtClean="0">
                <a:solidFill>
                  <a:srgbClr val="FFFF00"/>
                </a:solidFill>
              </a:rPr>
              <a:t>риба </a:t>
            </a:r>
            <a:r>
              <a:rPr lang="ru-RU" sz="3200" b="1" dirty="0">
                <a:solidFill>
                  <a:srgbClr val="FFFF00"/>
                </a:solidFill>
              </a:rPr>
              <a:t>људским гласом рече: </a:t>
            </a:r>
            <a:endParaRPr lang="ru-RU" sz="3200" b="1" dirty="0" smtClean="0">
              <a:solidFill>
                <a:srgbClr val="FFFF00"/>
              </a:solidFill>
            </a:endParaRPr>
          </a:p>
          <a:p>
            <a:r>
              <a:rPr lang="ru-RU" sz="3200" b="1" dirty="0" smtClean="0">
                <a:solidFill>
                  <a:srgbClr val="FFFF00"/>
                </a:solidFill>
              </a:rPr>
              <a:t> - </a:t>
            </a:r>
            <a:r>
              <a:rPr lang="ru-RU" sz="3200" b="1" dirty="0">
                <a:solidFill>
                  <a:srgbClr val="FFFF00"/>
                </a:solidFill>
              </a:rPr>
              <a:t>Шта год тражиш, ја ћу дати, </a:t>
            </a:r>
            <a:endParaRPr lang="ru-RU" sz="3200" b="1" dirty="0" smtClean="0">
              <a:solidFill>
                <a:srgbClr val="FFFF00"/>
              </a:solidFill>
            </a:endParaRPr>
          </a:p>
          <a:p>
            <a:r>
              <a:rPr lang="ru-RU" sz="3200" b="1" dirty="0" smtClean="0">
                <a:solidFill>
                  <a:srgbClr val="FFFF00"/>
                </a:solidFill>
              </a:rPr>
              <a:t>само </a:t>
            </a:r>
            <a:r>
              <a:rPr lang="ru-RU" sz="3200" b="1" dirty="0">
                <a:solidFill>
                  <a:srgbClr val="FFFF00"/>
                </a:solidFill>
              </a:rPr>
              <a:t>ме у море врати. </a:t>
            </a:r>
            <a:endParaRPr lang="ru-RU" sz="3200" b="1" dirty="0" smtClean="0">
              <a:solidFill>
                <a:srgbClr val="FFFF00"/>
              </a:solidFill>
            </a:endParaRPr>
          </a:p>
          <a:p>
            <a:r>
              <a:rPr lang="ru-RU" sz="3200" b="1" dirty="0" smtClean="0">
                <a:solidFill>
                  <a:srgbClr val="FFFF00"/>
                </a:solidFill>
              </a:rPr>
              <a:t>Испунићу </a:t>
            </a:r>
            <a:r>
              <a:rPr lang="ru-RU" sz="3200" b="1" dirty="0">
                <a:solidFill>
                  <a:srgbClr val="FFFF00"/>
                </a:solidFill>
              </a:rPr>
              <a:t>жељу </a:t>
            </a:r>
            <a:r>
              <a:rPr lang="ru-RU" sz="3200" b="1" dirty="0" smtClean="0">
                <a:solidFill>
                  <a:srgbClr val="FFFF00"/>
                </a:solidFill>
              </a:rPr>
              <a:t>твоју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>
                <a:solidFill>
                  <a:srgbClr val="FFFF00"/>
                </a:solidFill>
              </a:rPr>
              <a:t>- било коју</a:t>
            </a:r>
            <a:r>
              <a:rPr lang="ru-RU" sz="3200" b="1" dirty="0" smtClean="0">
                <a:solidFill>
                  <a:srgbClr val="FFFF00"/>
                </a:solidFill>
              </a:rPr>
              <a:t>...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Сад </a:t>
            </a:r>
            <a:r>
              <a:rPr lang="ru-RU" sz="3200" b="1" dirty="0">
                <a:solidFill>
                  <a:srgbClr val="FFFF00"/>
                </a:solidFill>
              </a:rPr>
              <a:t>се </a:t>
            </a:r>
            <a:r>
              <a:rPr lang="ru-RU" sz="3200" b="1" dirty="0" smtClean="0">
                <a:solidFill>
                  <a:srgbClr val="FFFF00"/>
                </a:solidFill>
              </a:rPr>
              <a:t>дједа </a:t>
            </a:r>
            <a:r>
              <a:rPr lang="ru-RU" sz="3200" b="1" dirty="0">
                <a:solidFill>
                  <a:srgbClr val="FFFF00"/>
                </a:solidFill>
              </a:rPr>
              <a:t>смилостиви</a:t>
            </a:r>
            <a:r>
              <a:rPr lang="ru-RU" sz="3200" b="1" dirty="0" smtClean="0">
                <a:solidFill>
                  <a:srgbClr val="FFFF00"/>
                </a:solidFill>
              </a:rPr>
              <a:t>,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>
                <a:solidFill>
                  <a:srgbClr val="FFFF00"/>
                </a:solidFill>
              </a:rPr>
              <a:t>пусти рибу нека </a:t>
            </a:r>
            <a:r>
              <a:rPr lang="ru-RU" sz="3200" b="1" dirty="0" smtClean="0">
                <a:solidFill>
                  <a:srgbClr val="FFFF00"/>
                </a:solidFill>
              </a:rPr>
              <a:t>живи, али </a:t>
            </a:r>
            <a:r>
              <a:rPr lang="ru-RU" sz="3200" b="1" dirty="0">
                <a:solidFill>
                  <a:srgbClr val="FFFF00"/>
                </a:solidFill>
              </a:rPr>
              <a:t>жељу он не рече. </a:t>
            </a:r>
            <a:endParaRPr lang="sr-Cyrl-RS" sz="3200" b="1" dirty="0">
              <a:solidFill>
                <a:srgbClr val="FFFF00"/>
              </a:solidFill>
            </a:endParaRPr>
          </a:p>
        </p:txBody>
      </p:sp>
      <p:pic>
        <p:nvPicPr>
          <p:cNvPr id="3" name="Слик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476672"/>
            <a:ext cx="1440763" cy="936496"/>
          </a:xfrm>
          <a:prstGeom prst="rect">
            <a:avLst/>
          </a:prstGeom>
        </p:spPr>
      </p:pic>
      <p:pic>
        <p:nvPicPr>
          <p:cNvPr id="5" name="Слик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37915"/>
            <a:ext cx="3240360" cy="1620180"/>
          </a:xfrm>
          <a:prstGeom prst="rect">
            <a:avLst/>
          </a:prstGeom>
        </p:spPr>
      </p:pic>
      <p:pic>
        <p:nvPicPr>
          <p:cNvPr id="6" name="Слика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951113"/>
            <a:ext cx="1872208" cy="18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6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есавијен угао 1"/>
          <p:cNvSpPr/>
          <p:nvPr/>
        </p:nvSpPr>
        <p:spPr>
          <a:xfrm>
            <a:off x="1" y="34220"/>
            <a:ext cx="6012159" cy="375482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Спустило се већ и вече</a:t>
            </a:r>
          </a:p>
          <a:p>
            <a:pPr algn="ctr"/>
            <a:r>
              <a:rPr lang="ru-RU" sz="3200" b="1" dirty="0" smtClean="0"/>
              <a:t> кад се кући врати </a:t>
            </a:r>
            <a:r>
              <a:rPr lang="ru-RU" sz="3200" b="1" dirty="0" smtClean="0"/>
              <a:t>деда</a:t>
            </a:r>
            <a:r>
              <a:rPr lang="ru-RU" sz="3200" b="1" dirty="0" smtClean="0"/>
              <a:t>, а баба га мрко гледа, </a:t>
            </a:r>
          </a:p>
          <a:p>
            <a:pPr algn="ctr"/>
            <a:r>
              <a:rPr lang="ru-RU" sz="3200" b="1" dirty="0" smtClean="0"/>
              <a:t>па ће рећи: </a:t>
            </a:r>
          </a:p>
          <a:p>
            <a:pPr marL="457200" indent="-457200" algn="ctr">
              <a:buFontTx/>
              <a:buChar char="-"/>
            </a:pPr>
            <a:r>
              <a:rPr lang="ru-RU" sz="3200" b="1" dirty="0" smtClean="0"/>
              <a:t>Седи </a:t>
            </a:r>
            <a:r>
              <a:rPr lang="ru-RU" sz="3200" b="1" dirty="0" smtClean="0"/>
              <a:t>овде покрај пећи. </a:t>
            </a:r>
          </a:p>
          <a:p>
            <a:pPr marL="457200" indent="-457200" algn="ctr">
              <a:buFontTx/>
              <a:buChar char="-"/>
            </a:pPr>
            <a:r>
              <a:rPr lang="ru-RU" sz="3200" b="1" dirty="0" smtClean="0"/>
              <a:t>Дон</a:t>
            </a:r>
            <a:r>
              <a:rPr lang="en-US" sz="3200" b="1" dirty="0"/>
              <a:t>e</a:t>
            </a:r>
            <a:r>
              <a:rPr lang="ru-RU" sz="3200" b="1" dirty="0" smtClean="0"/>
              <a:t>о </a:t>
            </a:r>
            <a:r>
              <a:rPr lang="ru-RU" sz="3200" b="1" dirty="0" smtClean="0"/>
              <a:t>си празну торбу, јешћеш сада само чорбу.</a:t>
            </a:r>
            <a:endParaRPr lang="sr-Cyrl-RS" sz="3200" b="1" dirty="0"/>
          </a:p>
        </p:txBody>
      </p:sp>
      <p:pic>
        <p:nvPicPr>
          <p:cNvPr id="3" name="Слик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681" y="1503718"/>
            <a:ext cx="2458392" cy="2567654"/>
          </a:xfrm>
          <a:prstGeom prst="rect">
            <a:avLst/>
          </a:prstGeom>
        </p:spPr>
      </p:pic>
      <p:sp>
        <p:nvSpPr>
          <p:cNvPr id="4" name="Правоугаоник 3"/>
          <p:cNvSpPr/>
          <p:nvPr/>
        </p:nvSpPr>
        <p:spPr>
          <a:xfrm>
            <a:off x="30334" y="4293096"/>
            <a:ext cx="4355975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sr-Cyrl-RS" sz="2400" b="1" dirty="0" smtClean="0">
                <a:solidFill>
                  <a:srgbClr val="003399"/>
                </a:solidFill>
              </a:rPr>
              <a:t>Деда седе</a:t>
            </a:r>
            <a:r>
              <a:rPr lang="sr-Cyrl-RS" sz="2400" b="1" dirty="0" smtClean="0">
                <a:solidFill>
                  <a:srgbClr val="003399"/>
                </a:solidFill>
              </a:rPr>
              <a:t>,</a:t>
            </a:r>
          </a:p>
          <a:p>
            <a:r>
              <a:rPr lang="sr-Cyrl-RS" sz="2400" b="1" dirty="0" smtClean="0">
                <a:solidFill>
                  <a:srgbClr val="003399"/>
                </a:solidFill>
              </a:rPr>
              <a:t>док </a:t>
            </a:r>
            <a:r>
              <a:rPr lang="sr-Cyrl-RS" sz="2400" b="1" dirty="0">
                <a:solidFill>
                  <a:srgbClr val="003399"/>
                </a:solidFill>
              </a:rPr>
              <a:t>топлу чорбу једе, </a:t>
            </a:r>
            <a:endParaRPr lang="sr-Cyrl-RS" sz="2400" b="1" dirty="0" smtClean="0">
              <a:solidFill>
                <a:srgbClr val="003399"/>
              </a:solidFill>
            </a:endParaRPr>
          </a:p>
          <a:p>
            <a:r>
              <a:rPr lang="sr-Cyrl-RS" sz="2400" b="1" dirty="0" smtClean="0">
                <a:solidFill>
                  <a:srgbClr val="003399"/>
                </a:solidFill>
              </a:rPr>
              <a:t>поче </a:t>
            </a:r>
            <a:r>
              <a:rPr lang="sr-Cyrl-RS" sz="2400" b="1" dirty="0">
                <a:solidFill>
                  <a:srgbClr val="003399"/>
                </a:solidFill>
              </a:rPr>
              <a:t>да јој тако с' реда</a:t>
            </a:r>
            <a:r>
              <a:rPr lang="sr-Cyrl-RS" sz="2400" b="1" dirty="0" smtClean="0">
                <a:solidFill>
                  <a:srgbClr val="003399"/>
                </a:solidFill>
              </a:rPr>
              <a:t>,</a:t>
            </a:r>
          </a:p>
          <a:p>
            <a:r>
              <a:rPr lang="sr-Cyrl-RS" sz="2400" b="1" dirty="0" smtClean="0">
                <a:solidFill>
                  <a:srgbClr val="003399"/>
                </a:solidFill>
              </a:rPr>
              <a:t>чудан </a:t>
            </a:r>
            <a:r>
              <a:rPr lang="sr-Cyrl-RS" sz="2400" b="1" dirty="0">
                <a:solidFill>
                  <a:srgbClr val="003399"/>
                </a:solidFill>
              </a:rPr>
              <a:t>случај </a:t>
            </a:r>
            <a:r>
              <a:rPr lang="sr-Cyrl-RS" sz="2400" b="1" dirty="0" smtClean="0">
                <a:solidFill>
                  <a:srgbClr val="003399"/>
                </a:solidFill>
              </a:rPr>
              <a:t>приповеда</a:t>
            </a:r>
            <a:r>
              <a:rPr lang="sr-Cyrl-RS" sz="2000" b="1" dirty="0"/>
              <a:t>. </a:t>
            </a:r>
          </a:p>
        </p:txBody>
      </p:sp>
      <p:sp>
        <p:nvSpPr>
          <p:cNvPr id="5" name="Правоугаоник 4"/>
          <p:cNvSpPr/>
          <p:nvPr/>
        </p:nvSpPr>
        <p:spPr>
          <a:xfrm>
            <a:off x="4355976" y="4437112"/>
            <a:ext cx="4788024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r-Cyrl-RS" sz="2400" b="1" dirty="0" smtClean="0"/>
              <a:t>Кад је баба чула ово, </a:t>
            </a:r>
          </a:p>
          <a:p>
            <a:r>
              <a:rPr lang="sr-Cyrl-RS" sz="2400" b="1" dirty="0" smtClean="0"/>
              <a:t>одржа му страшно слово: </a:t>
            </a:r>
          </a:p>
          <a:p>
            <a:pPr marL="285750" indent="-285750">
              <a:buFontTx/>
              <a:buChar char="-"/>
            </a:pPr>
            <a:r>
              <a:rPr lang="sr-Cyrl-RS" sz="2400" b="1" dirty="0" smtClean="0"/>
              <a:t>Од муке ћу сад пући! </a:t>
            </a:r>
          </a:p>
          <a:p>
            <a:pPr marL="285750" indent="-285750">
              <a:buFontTx/>
              <a:buChar char="-"/>
            </a:pPr>
            <a:r>
              <a:rPr lang="sr-Cyrl-RS" sz="2400" b="1" dirty="0" smtClean="0"/>
              <a:t>Тебе, </a:t>
            </a:r>
            <a:r>
              <a:rPr lang="sr-Cyrl-RS" sz="2400" b="1" dirty="0" smtClean="0"/>
              <a:t>деда</a:t>
            </a:r>
            <a:r>
              <a:rPr lang="sr-Cyrl-RS" sz="2400" b="1" dirty="0" smtClean="0"/>
              <a:t>, треба тући. </a:t>
            </a:r>
          </a:p>
          <a:p>
            <a:pPr marL="285750" indent="-285750">
              <a:buFontTx/>
              <a:buChar char="-"/>
            </a:pPr>
            <a:r>
              <a:rPr lang="sr-Cyrl-RS" sz="2400" b="1" dirty="0" smtClean="0"/>
              <a:t>Што си тако луцкаст био,</a:t>
            </a:r>
          </a:p>
          <a:p>
            <a:pPr marL="285750" indent="-285750">
              <a:buFontTx/>
              <a:buChar char="-"/>
            </a:pPr>
            <a:r>
              <a:rPr lang="sr-Cyrl-RS" sz="2400" b="1" dirty="0" smtClean="0"/>
              <a:t> па си рибу испустио?</a:t>
            </a:r>
            <a:endParaRPr lang="sr-Cyrl-RS" sz="2400" b="1" dirty="0"/>
          </a:p>
        </p:txBody>
      </p:sp>
    </p:spTree>
    <p:extLst>
      <p:ext uri="{BB962C8B-B14F-4D97-AF65-F5344CB8AC3E}">
        <p14:creationId xmlns:p14="http://schemas.microsoft.com/office/powerpoint/2010/main" val="186662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4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36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чић у облику облака 1"/>
          <p:cNvSpPr/>
          <p:nvPr/>
        </p:nvSpPr>
        <p:spPr>
          <a:xfrm>
            <a:off x="-131081" y="332656"/>
            <a:ext cx="5444845" cy="417646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Натраг хитај, жури, јури! </a:t>
            </a:r>
            <a:endParaRPr lang="ru-RU" sz="2400" b="1" dirty="0" smtClean="0"/>
          </a:p>
          <a:p>
            <a:r>
              <a:rPr lang="ru-RU" sz="2400" b="1" dirty="0" smtClean="0"/>
              <a:t>Корито </a:t>
            </a:r>
            <a:r>
              <a:rPr lang="ru-RU" sz="2400" b="1" dirty="0"/>
              <a:t>ми старо цури: </a:t>
            </a:r>
            <a:endParaRPr lang="ru-RU" sz="2400" b="1" dirty="0" smtClean="0"/>
          </a:p>
          <a:p>
            <a:r>
              <a:rPr lang="ru-RU" sz="2400" b="1" dirty="0" smtClean="0"/>
              <a:t>нека </a:t>
            </a:r>
            <a:r>
              <a:rPr lang="ru-RU" sz="2400" b="1" dirty="0"/>
              <a:t>риба, како знаде, </a:t>
            </a:r>
            <a:endParaRPr lang="ru-RU" sz="2400" b="1" dirty="0" smtClean="0"/>
          </a:p>
          <a:p>
            <a:r>
              <a:rPr lang="ru-RU" sz="2400" b="1" dirty="0" smtClean="0"/>
              <a:t>одмах </a:t>
            </a:r>
            <a:r>
              <a:rPr lang="ru-RU" sz="2400" b="1" dirty="0"/>
              <a:t>мени ново даде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 </a:t>
            </a:r>
            <a:r>
              <a:rPr lang="ru-RU" sz="2400" b="1" dirty="0"/>
              <a:t>И у тмини црној, густој</a:t>
            </a:r>
            <a:r>
              <a:rPr lang="ru-RU" sz="2400" b="1" dirty="0" smtClean="0"/>
              <a:t>,</a:t>
            </a:r>
          </a:p>
          <a:p>
            <a:r>
              <a:rPr lang="ru-RU" sz="2400" b="1" dirty="0" smtClean="0"/>
              <a:t> </a:t>
            </a:r>
            <a:r>
              <a:rPr lang="ru-RU" sz="2400" b="1" dirty="0"/>
              <a:t>на обали морској пустој, </a:t>
            </a:r>
            <a:endParaRPr lang="ru-RU" sz="2400" b="1" dirty="0" smtClean="0"/>
          </a:p>
          <a:p>
            <a:r>
              <a:rPr lang="ru-RU" sz="2400" b="1" dirty="0" smtClean="0"/>
              <a:t>у </a:t>
            </a:r>
            <a:r>
              <a:rPr lang="ru-RU" sz="2400" b="1" dirty="0"/>
              <a:t>пучине бескрај гледа </a:t>
            </a:r>
            <a:endParaRPr lang="ru-RU" sz="2400" b="1" dirty="0" smtClean="0"/>
          </a:p>
          <a:p>
            <a:r>
              <a:rPr lang="ru-RU" sz="2400" b="1" dirty="0" smtClean="0"/>
              <a:t>и </a:t>
            </a:r>
            <a:r>
              <a:rPr lang="ru-RU" sz="2400" b="1" dirty="0"/>
              <a:t>позива рибу </a:t>
            </a:r>
            <a:r>
              <a:rPr lang="ru-RU" sz="2400" b="1" dirty="0" smtClean="0"/>
              <a:t>деда</a:t>
            </a:r>
            <a:r>
              <a:rPr lang="ru-RU" sz="2400" b="1" dirty="0"/>
              <a:t>. </a:t>
            </a:r>
            <a:r>
              <a:rPr lang="ru-RU" sz="2400" b="1" dirty="0" smtClean="0"/>
              <a:t>-</a:t>
            </a:r>
            <a:endParaRPr lang="ru-RU" sz="2400" b="1" dirty="0"/>
          </a:p>
        </p:txBody>
      </p:sp>
      <p:sp>
        <p:nvSpPr>
          <p:cNvPr id="3" name="Облачић у облику облака 2"/>
          <p:cNvSpPr/>
          <p:nvPr/>
        </p:nvSpPr>
        <p:spPr>
          <a:xfrm>
            <a:off x="3995936" y="332656"/>
            <a:ext cx="5544616" cy="576064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Ој, рибице, </a:t>
            </a:r>
            <a:r>
              <a:rPr lang="ru-RU" sz="2400" b="1" dirty="0" smtClean="0">
                <a:solidFill>
                  <a:srgbClr val="FFFF00"/>
                </a:solidFill>
              </a:rPr>
              <a:t>где </a:t>
            </a:r>
            <a:r>
              <a:rPr lang="ru-RU" sz="2400" b="1" dirty="0" smtClean="0">
                <a:solidFill>
                  <a:srgbClr val="FFFF00"/>
                </a:solidFill>
              </a:rPr>
              <a:t>си да си, </a:t>
            </a:r>
            <a:r>
              <a:rPr lang="ru-RU" sz="2400" b="1" dirty="0" smtClean="0">
                <a:solidFill>
                  <a:srgbClr val="FFFF00"/>
                </a:solidFill>
              </a:rPr>
              <a:t>дођи </a:t>
            </a:r>
            <a:r>
              <a:rPr lang="ru-RU" sz="2400" b="1" dirty="0" smtClean="0">
                <a:solidFill>
                  <a:srgbClr val="FFFF00"/>
                </a:solidFill>
              </a:rPr>
              <a:t>сада, мене спаси. Узбурка се сиње море и исплива риба горе. 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Морске вале репом </a:t>
            </a:r>
            <a:r>
              <a:rPr lang="ru-RU" sz="2400" b="1" dirty="0" smtClean="0">
                <a:solidFill>
                  <a:srgbClr val="FFFF00"/>
                </a:solidFill>
              </a:rPr>
              <a:t>сече</a:t>
            </a:r>
            <a:r>
              <a:rPr lang="ru-RU" sz="2400" b="1" dirty="0" smtClean="0">
                <a:solidFill>
                  <a:srgbClr val="FFFF00"/>
                </a:solidFill>
              </a:rPr>
              <a:t>, људским гласом она рече: - Кажи, деда, своју жељу, па се врати у постељу. 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И </a:t>
            </a:r>
            <a:r>
              <a:rPr lang="ru-RU" sz="2400" b="1" dirty="0" smtClean="0">
                <a:solidFill>
                  <a:srgbClr val="FFFF00"/>
                </a:solidFill>
              </a:rPr>
              <a:t>деда </a:t>
            </a:r>
            <a:r>
              <a:rPr lang="ru-RU" sz="2400" b="1" dirty="0" smtClean="0">
                <a:solidFill>
                  <a:srgbClr val="FFFF00"/>
                </a:solidFill>
              </a:rPr>
              <a:t>јој онда рече каква жеља бабу пече</a:t>
            </a:r>
            <a:r>
              <a:rPr lang="ru-RU" sz="2000" b="1" dirty="0" smtClean="0"/>
              <a:t>. </a:t>
            </a:r>
            <a:endParaRPr lang="ru-RU" sz="2000" b="1" dirty="0"/>
          </a:p>
        </p:txBody>
      </p:sp>
      <p:pic>
        <p:nvPicPr>
          <p:cNvPr id="8" name="Слика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67" y="4653136"/>
            <a:ext cx="4172756" cy="2204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8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3928" y="2607840"/>
            <a:ext cx="5013062" cy="37597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авоугаоник 1"/>
          <p:cNvSpPr/>
          <p:nvPr/>
        </p:nvSpPr>
        <p:spPr>
          <a:xfrm>
            <a:off x="15566" y="416642"/>
            <a:ext cx="52045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Иди кући, </a:t>
            </a:r>
            <a:r>
              <a:rPr lang="ru-RU" sz="2400" b="1" dirty="0" smtClean="0"/>
              <a:t>деда</a:t>
            </a:r>
            <a:r>
              <a:rPr lang="ru-RU" sz="2400" b="1" dirty="0"/>
              <a:t>, само</a:t>
            </a:r>
            <a:r>
              <a:rPr lang="ru-RU" sz="2400" b="1" dirty="0" smtClean="0"/>
              <a:t>,</a:t>
            </a:r>
          </a:p>
          <a:p>
            <a:r>
              <a:rPr lang="ru-RU" sz="2400" b="1" dirty="0" smtClean="0"/>
              <a:t> </a:t>
            </a:r>
            <a:r>
              <a:rPr lang="ru-RU" sz="2400" b="1" dirty="0"/>
              <a:t>корито ће бити тамо. </a:t>
            </a:r>
            <a:endParaRPr lang="ru-RU" sz="2400" b="1" dirty="0" smtClean="0"/>
          </a:p>
          <a:p>
            <a:r>
              <a:rPr lang="ru-RU" sz="2400" b="1" dirty="0" smtClean="0"/>
              <a:t>риба </a:t>
            </a:r>
            <a:r>
              <a:rPr lang="ru-RU" sz="2400" b="1" dirty="0"/>
              <a:t>даде и </a:t>
            </a:r>
            <a:endParaRPr lang="ru-RU" sz="2400" b="1" dirty="0" smtClean="0"/>
          </a:p>
          <a:p>
            <a:r>
              <a:rPr lang="ru-RU" sz="2400" b="1" dirty="0" smtClean="0"/>
              <a:t>у </a:t>
            </a:r>
            <a:r>
              <a:rPr lang="ru-RU" sz="2400" b="1" dirty="0"/>
              <a:t>трену већ нестаде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 </a:t>
            </a:r>
            <a:r>
              <a:rPr lang="ru-RU" sz="2400" b="1" dirty="0"/>
              <a:t>Чим се </a:t>
            </a:r>
            <a:r>
              <a:rPr lang="ru-RU" sz="2400" b="1" dirty="0" smtClean="0"/>
              <a:t>деда </a:t>
            </a:r>
            <a:r>
              <a:rPr lang="ru-RU" sz="2400" b="1" dirty="0"/>
              <a:t>кући врати, </a:t>
            </a:r>
            <a:endParaRPr lang="ru-RU" sz="2400" b="1" dirty="0" smtClean="0"/>
          </a:p>
          <a:p>
            <a:r>
              <a:rPr lang="ru-RU" sz="2400" b="1" dirty="0" smtClean="0"/>
              <a:t>до </a:t>
            </a:r>
            <a:r>
              <a:rPr lang="ru-RU" sz="2400" b="1" dirty="0"/>
              <a:t>корита одмах сврати, а корито </a:t>
            </a:r>
            <a:r>
              <a:rPr lang="ru-RU" sz="2400" b="1" dirty="0" smtClean="0"/>
              <a:t>лепо</a:t>
            </a:r>
            <a:r>
              <a:rPr lang="ru-RU" sz="2400" b="1" dirty="0"/>
              <a:t>, ново.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3212976"/>
            <a:ext cx="3186113" cy="2549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1320</Words>
  <Application>Microsoft Office PowerPoint</Application>
  <PresentationFormat>On-screen Show (4:3)</PresentationFormat>
  <Paragraphs>172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Драган ЂУРИЋ</dc:creator>
  <cp:lastModifiedBy>User</cp:lastModifiedBy>
  <cp:revision>95</cp:revision>
  <dcterms:created xsi:type="dcterms:W3CDTF">2011-05-03T05:49:53Z</dcterms:created>
  <dcterms:modified xsi:type="dcterms:W3CDTF">2020-03-20T21:35:20Z</dcterms:modified>
</cp:coreProperties>
</file>